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1"/>
  </p:sldMasterIdLst>
  <p:notesMasterIdLst>
    <p:notesMasterId r:id="rId25"/>
  </p:notesMasterIdLst>
  <p:sldIdLst>
    <p:sldId id="256" r:id="rId2"/>
    <p:sldId id="289" r:id="rId3"/>
    <p:sldId id="304" r:id="rId4"/>
    <p:sldId id="305" r:id="rId5"/>
    <p:sldId id="293" r:id="rId6"/>
    <p:sldId id="295" r:id="rId7"/>
    <p:sldId id="310" r:id="rId8"/>
    <p:sldId id="311" r:id="rId9"/>
    <p:sldId id="312" r:id="rId10"/>
    <p:sldId id="323" r:id="rId11"/>
    <p:sldId id="317" r:id="rId12"/>
    <p:sldId id="316" r:id="rId13"/>
    <p:sldId id="313" r:id="rId14"/>
    <p:sldId id="308" r:id="rId15"/>
    <p:sldId id="318" r:id="rId16"/>
    <p:sldId id="297" r:id="rId17"/>
    <p:sldId id="298" r:id="rId18"/>
    <p:sldId id="306" r:id="rId19"/>
    <p:sldId id="301" r:id="rId20"/>
    <p:sldId id="321" r:id="rId21"/>
    <p:sldId id="322" r:id="rId22"/>
    <p:sldId id="302" r:id="rId23"/>
    <p:sldId id="26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8999" autoAdjust="0"/>
    <p:restoredTop sz="91916" autoAdjust="0"/>
  </p:normalViewPr>
  <p:slideViewPr>
    <p:cSldViewPr>
      <p:cViewPr>
        <p:scale>
          <a:sx n="100" d="100"/>
          <a:sy n="100" d="100"/>
        </p:scale>
        <p:origin x="-97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8E4B7B-3190-492B-BA7B-9B52CE7D79BE}" type="doc">
      <dgm:prSet loTypeId="urn:microsoft.com/office/officeart/2005/8/layout/radial1" loCatId="cycle" qsTypeId="urn:microsoft.com/office/officeart/2005/8/quickstyle/3d2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B179D74B-D7BA-4ED1-A72F-D0DA76E8417A}">
      <dgm:prSet phldrT="[Текст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spcAft>
              <a:spcPct val="35000"/>
            </a:spcAft>
          </a:pPr>
          <a:r>
            <a:rPr lang="ru-RU" sz="14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Всего </a:t>
          </a:r>
        </a:p>
        <a:p>
          <a:pPr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7416,498 тыс.</a:t>
          </a:r>
          <a:r>
            <a:rPr lang="en-US" sz="14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рублей</a:t>
          </a:r>
          <a:endParaRPr lang="ru-RU" sz="14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2593081F-B3F6-458C-9839-9366C7AB704F}" type="parTrans" cxnId="{FB20F822-177B-4BA5-8D63-A940CF701DD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467CE14-FCF4-4A26-A9B5-33DBF19BA512}" type="sibTrans" cxnId="{FB20F822-177B-4BA5-8D63-A940CF701DD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065A3735-5D80-4FA3-B867-379611BFBD38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Национальная экономика</a:t>
          </a:r>
        </a:p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0,00 тыс. рублей </a:t>
          </a:r>
        </a:p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0  %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607EE9E9-D002-42FE-B74D-D945412804DF}" type="parTrans" cxnId="{3CCC519B-3654-49C7-866D-91000212BC6A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4CB75F3-3FAE-4B6F-BF71-2569BC52F44B}" type="sibTrans" cxnId="{3CCC519B-3654-49C7-866D-91000212BC6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A305073-4AE3-4F5A-9103-E20EE30AA624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Мобилизационная и вневойсковая подготовка 157,967 тыс. рублей</a:t>
          </a:r>
        </a:p>
        <a:p>
          <a:pPr>
            <a:spcAft>
              <a:spcPct val="3500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15828F25-D9DC-474E-BDB7-D0C96BB09D53}" type="parTrans" cxnId="{1AB39086-C25E-4ABE-878B-C30FE6484202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9C62FCB-D719-489F-AD23-B2692E2F13DF}" type="sibTrans" cxnId="{1AB39086-C25E-4ABE-878B-C30FE6484202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6A1BDBE-B799-45DE-8DF1-D0A56A293435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Жилищно-коммунальное хозяйство</a:t>
          </a:r>
        </a:p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0 тыс.рублей</a:t>
          </a:r>
        </a:p>
        <a:p>
          <a:pPr>
            <a:spcAft>
              <a:spcPts val="0"/>
            </a:spcAft>
          </a:pP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7FE7A46F-F120-46C2-8441-BB1D9BA17B40}" type="parTrans" cxnId="{D015EBAF-0B0F-4D0A-8F07-38D39946D720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358B0F7-9D28-4C8F-9C22-734A2FEDCC8D}" type="sibTrans" cxnId="{D015EBAF-0B0F-4D0A-8F07-38D39946D72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D3913F27-E24C-40CD-AFE9-DDAE93138E32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Общегосударственные вопросы           5460,40 рублей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F986B101-2D04-4E3D-8735-12066002DCA2}" type="parTrans" cxnId="{67B53CC9-EAD6-4807-A826-60948956F288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B8E9DCB-886A-4917-B75A-D6CABEF1A2D5}" type="sibTrans" cxnId="{67B53CC9-EAD6-4807-A826-60948956F288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3B366E1-35BE-4501-9211-79E56F24F0B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Культура, кинематография</a:t>
          </a:r>
        </a:p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1798,131тыс. рублей</a:t>
          </a:r>
        </a:p>
      </dgm:t>
    </dgm:pt>
    <dgm:pt modelId="{4199C120-FE21-41AC-9A33-F6885A63D66E}" type="parTrans" cxnId="{1B2D08A9-FD2B-4C26-B84F-A6C6038E479D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B4F022C-2B6F-4D5A-8949-0266BBDB6FAD}" type="sibTrans" cxnId="{1B2D08A9-FD2B-4C26-B84F-A6C6038E479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6AAF225-5D0C-4A0D-BEB7-105BB5E777DF}">
      <dgm:prSet/>
      <dgm:spPr/>
      <dgm:t>
        <a:bodyPr/>
        <a:lstStyle/>
        <a:p>
          <a:endParaRPr lang="ru-RU" sz="1400"/>
        </a:p>
      </dgm:t>
    </dgm:pt>
    <dgm:pt modelId="{26DC4018-436F-46AB-8945-1FE7E07EAD0E}" type="parTrans" cxnId="{FE0BCF8E-D340-454A-9D1E-33E5D03F5E12}">
      <dgm:prSet/>
      <dgm:spPr/>
      <dgm:t>
        <a:bodyPr/>
        <a:lstStyle/>
        <a:p>
          <a:endParaRPr lang="ru-RU"/>
        </a:p>
      </dgm:t>
    </dgm:pt>
    <dgm:pt modelId="{E0152153-8D94-4B8E-83BA-7CFDB2DE7512}" type="sibTrans" cxnId="{FE0BCF8E-D340-454A-9D1E-33E5D03F5E12}">
      <dgm:prSet/>
      <dgm:spPr/>
      <dgm:t>
        <a:bodyPr/>
        <a:lstStyle/>
        <a:p>
          <a:endParaRPr lang="ru-RU"/>
        </a:p>
      </dgm:t>
    </dgm:pt>
    <dgm:pt modelId="{2C5A668E-7D5C-4ABF-8FFC-18A5A96A1DA9}">
      <dgm:prSet/>
      <dgm:spPr/>
      <dgm:t>
        <a:bodyPr/>
        <a:lstStyle/>
        <a:p>
          <a:endParaRPr lang="ru-RU" sz="1400"/>
        </a:p>
      </dgm:t>
    </dgm:pt>
    <dgm:pt modelId="{90B2D13E-1E7D-4C52-B871-EA356C089E73}" type="parTrans" cxnId="{15A2BEBA-BFD5-4334-8A52-9A9D47155D92}">
      <dgm:prSet/>
      <dgm:spPr/>
      <dgm:t>
        <a:bodyPr/>
        <a:lstStyle/>
        <a:p>
          <a:endParaRPr lang="ru-RU"/>
        </a:p>
      </dgm:t>
    </dgm:pt>
    <dgm:pt modelId="{CB361F55-463C-460A-ABD2-F8D352C625BB}" type="sibTrans" cxnId="{15A2BEBA-BFD5-4334-8A52-9A9D47155D92}">
      <dgm:prSet/>
      <dgm:spPr/>
      <dgm:t>
        <a:bodyPr/>
        <a:lstStyle/>
        <a:p>
          <a:endParaRPr lang="ru-RU"/>
        </a:p>
      </dgm:t>
    </dgm:pt>
    <dgm:pt modelId="{BEB47B71-2B2B-471B-8254-6425DC3467DC}">
      <dgm:prSet/>
      <dgm:spPr/>
      <dgm:t>
        <a:bodyPr/>
        <a:lstStyle/>
        <a:p>
          <a:endParaRPr lang="ru-RU" sz="1400"/>
        </a:p>
      </dgm:t>
    </dgm:pt>
    <dgm:pt modelId="{A40E38AA-33C7-4DB5-8CB8-FD872031BB8E}" type="parTrans" cxnId="{0056C6F0-81D1-47C9-84A7-691B8A3373C5}">
      <dgm:prSet/>
      <dgm:spPr/>
      <dgm:t>
        <a:bodyPr/>
        <a:lstStyle/>
        <a:p>
          <a:endParaRPr lang="ru-RU"/>
        </a:p>
      </dgm:t>
    </dgm:pt>
    <dgm:pt modelId="{D6935280-0094-491F-B9B5-09793877922D}" type="sibTrans" cxnId="{0056C6F0-81D1-47C9-84A7-691B8A3373C5}">
      <dgm:prSet/>
      <dgm:spPr/>
      <dgm:t>
        <a:bodyPr/>
        <a:lstStyle/>
        <a:p>
          <a:endParaRPr lang="ru-RU"/>
        </a:p>
      </dgm:t>
    </dgm:pt>
    <dgm:pt modelId="{12DE6670-7AE1-4322-9259-28A3BD2796B6}">
      <dgm:prSet/>
      <dgm:spPr/>
      <dgm:t>
        <a:bodyPr/>
        <a:lstStyle/>
        <a:p>
          <a:endParaRPr lang="ru-RU" sz="1400"/>
        </a:p>
      </dgm:t>
    </dgm:pt>
    <dgm:pt modelId="{DF948D65-6815-4523-B8A9-C249219E992E}" type="parTrans" cxnId="{74181810-410D-4DD9-BA65-624BC33E792F}">
      <dgm:prSet/>
      <dgm:spPr/>
      <dgm:t>
        <a:bodyPr/>
        <a:lstStyle/>
        <a:p>
          <a:endParaRPr lang="ru-RU"/>
        </a:p>
      </dgm:t>
    </dgm:pt>
    <dgm:pt modelId="{344CD693-323B-42FB-880B-B9B8A805CF9F}" type="sibTrans" cxnId="{74181810-410D-4DD9-BA65-624BC33E792F}">
      <dgm:prSet/>
      <dgm:spPr/>
      <dgm:t>
        <a:bodyPr/>
        <a:lstStyle/>
        <a:p>
          <a:endParaRPr lang="ru-RU"/>
        </a:p>
      </dgm:t>
    </dgm:pt>
    <dgm:pt modelId="{B84009C1-1397-4DD5-89E8-97AF7D6E1DC0}">
      <dgm:prSet/>
      <dgm:spPr/>
      <dgm:t>
        <a:bodyPr/>
        <a:lstStyle/>
        <a:p>
          <a:endParaRPr lang="ru-RU" sz="1400"/>
        </a:p>
      </dgm:t>
    </dgm:pt>
    <dgm:pt modelId="{A25F939E-937A-4E54-8470-45BEA4B44D22}" type="parTrans" cxnId="{CC52372C-3F24-4976-B368-F722462C358C}">
      <dgm:prSet/>
      <dgm:spPr/>
      <dgm:t>
        <a:bodyPr/>
        <a:lstStyle/>
        <a:p>
          <a:endParaRPr lang="ru-RU"/>
        </a:p>
      </dgm:t>
    </dgm:pt>
    <dgm:pt modelId="{9D171216-9D62-46A2-88BD-E280D347225E}" type="sibTrans" cxnId="{CC52372C-3F24-4976-B368-F722462C358C}">
      <dgm:prSet/>
      <dgm:spPr/>
      <dgm:t>
        <a:bodyPr/>
        <a:lstStyle/>
        <a:p>
          <a:endParaRPr lang="ru-RU"/>
        </a:p>
      </dgm:t>
    </dgm:pt>
    <dgm:pt modelId="{5A1914C5-A470-4C7F-BD45-3BF4A505E61B}">
      <dgm:prSet/>
      <dgm:spPr/>
      <dgm:t>
        <a:bodyPr/>
        <a:lstStyle/>
        <a:p>
          <a:pPr rtl="0"/>
          <a:endParaRPr lang="ru-RU" sz="1400" b="0" i="0" u="none" baseline="0"/>
        </a:p>
      </dgm:t>
    </dgm:pt>
    <dgm:pt modelId="{71F6EE6C-D40F-43B8-9966-BC7473CFE9A1}" type="parTrans" cxnId="{A8874F13-6538-48E1-A11B-C8286704D7D5}">
      <dgm:prSet/>
      <dgm:spPr/>
      <dgm:t>
        <a:bodyPr/>
        <a:lstStyle/>
        <a:p>
          <a:endParaRPr lang="ru-RU"/>
        </a:p>
      </dgm:t>
    </dgm:pt>
    <dgm:pt modelId="{FA038D41-E7F2-46FE-BE06-27D296653FF9}" type="sibTrans" cxnId="{A8874F13-6538-48E1-A11B-C8286704D7D5}">
      <dgm:prSet/>
      <dgm:spPr/>
      <dgm:t>
        <a:bodyPr/>
        <a:lstStyle/>
        <a:p>
          <a:endParaRPr lang="ru-RU"/>
        </a:p>
      </dgm:t>
    </dgm:pt>
    <dgm:pt modelId="{DAB78C95-2ABE-43A1-8C52-982D711CBBD3}">
      <dgm:prSet/>
      <dgm:spPr/>
      <dgm:t>
        <a:bodyPr/>
        <a:lstStyle/>
        <a:p>
          <a:endParaRPr lang="ru-RU" sz="1400"/>
        </a:p>
      </dgm:t>
    </dgm:pt>
    <dgm:pt modelId="{68E9A88C-222F-4CBE-8233-E72B4E8D0964}" type="parTrans" cxnId="{B6EBD744-2FC9-4DB6-AADB-A0DC8052B6D6}">
      <dgm:prSet/>
      <dgm:spPr/>
      <dgm:t>
        <a:bodyPr/>
        <a:lstStyle/>
        <a:p>
          <a:endParaRPr lang="ru-RU"/>
        </a:p>
      </dgm:t>
    </dgm:pt>
    <dgm:pt modelId="{6F327190-DB13-42A5-981B-3AAC049E85D9}" type="sibTrans" cxnId="{B6EBD744-2FC9-4DB6-AADB-A0DC8052B6D6}">
      <dgm:prSet/>
      <dgm:spPr/>
      <dgm:t>
        <a:bodyPr/>
        <a:lstStyle/>
        <a:p>
          <a:endParaRPr lang="ru-RU"/>
        </a:p>
      </dgm:t>
    </dgm:pt>
    <dgm:pt modelId="{F62287E6-B8D7-4BF8-B2CD-9BB47DA6CC3F}">
      <dgm:prSet/>
      <dgm:spPr/>
      <dgm:t>
        <a:bodyPr/>
        <a:lstStyle/>
        <a:p>
          <a:endParaRPr lang="ru-RU" sz="1400"/>
        </a:p>
      </dgm:t>
    </dgm:pt>
    <dgm:pt modelId="{784B67E4-7427-485C-964B-FC04C79BA646}" type="parTrans" cxnId="{772AAF1E-BAD1-4AC7-A11E-46EFCFCC3F45}">
      <dgm:prSet/>
      <dgm:spPr/>
      <dgm:t>
        <a:bodyPr/>
        <a:lstStyle/>
        <a:p>
          <a:endParaRPr lang="ru-RU"/>
        </a:p>
      </dgm:t>
    </dgm:pt>
    <dgm:pt modelId="{DEDA7E1E-93E9-4BE0-8563-B2A55B7186D9}" type="sibTrans" cxnId="{772AAF1E-BAD1-4AC7-A11E-46EFCFCC3F45}">
      <dgm:prSet/>
      <dgm:spPr/>
      <dgm:t>
        <a:bodyPr/>
        <a:lstStyle/>
        <a:p>
          <a:endParaRPr lang="ru-RU"/>
        </a:p>
      </dgm:t>
    </dgm:pt>
    <dgm:pt modelId="{3FAF614F-E111-4CCB-86C3-AD6B6950CF5A}">
      <dgm:prSet/>
      <dgm:spPr/>
      <dgm:t>
        <a:bodyPr/>
        <a:lstStyle/>
        <a:p>
          <a:endParaRPr lang="ru-RU" sz="1400"/>
        </a:p>
      </dgm:t>
    </dgm:pt>
    <dgm:pt modelId="{62F22F46-97B3-4776-9088-8B2D67E1DD78}" type="parTrans" cxnId="{62680DEC-9C34-439E-B5E6-62FFB572AD0F}">
      <dgm:prSet/>
      <dgm:spPr/>
      <dgm:t>
        <a:bodyPr/>
        <a:lstStyle/>
        <a:p>
          <a:endParaRPr lang="ru-RU"/>
        </a:p>
      </dgm:t>
    </dgm:pt>
    <dgm:pt modelId="{EF0EA7DB-F32A-4220-89A0-6BB29D5CB53B}" type="sibTrans" cxnId="{62680DEC-9C34-439E-B5E6-62FFB572AD0F}">
      <dgm:prSet/>
      <dgm:spPr/>
      <dgm:t>
        <a:bodyPr/>
        <a:lstStyle/>
        <a:p>
          <a:endParaRPr lang="ru-RU"/>
        </a:p>
      </dgm:t>
    </dgm:pt>
    <dgm:pt modelId="{BFF29C8B-E435-4586-9B3B-5CD319718742}">
      <dgm:prSet/>
      <dgm:spPr/>
      <dgm:t>
        <a:bodyPr/>
        <a:lstStyle/>
        <a:p>
          <a:endParaRPr lang="ru-RU" sz="1400"/>
        </a:p>
      </dgm:t>
    </dgm:pt>
    <dgm:pt modelId="{419C7814-EE9B-426A-A5E9-042BFEFACDAA}" type="parTrans" cxnId="{79ED8E35-A2BE-4B2E-9069-4F2BA267B33D}">
      <dgm:prSet/>
      <dgm:spPr/>
      <dgm:t>
        <a:bodyPr/>
        <a:lstStyle/>
        <a:p>
          <a:endParaRPr lang="ru-RU"/>
        </a:p>
      </dgm:t>
    </dgm:pt>
    <dgm:pt modelId="{C7795094-6DB5-4D91-9F9E-0C5AD0001A30}" type="sibTrans" cxnId="{79ED8E35-A2BE-4B2E-9069-4F2BA267B33D}">
      <dgm:prSet/>
      <dgm:spPr/>
      <dgm:t>
        <a:bodyPr/>
        <a:lstStyle/>
        <a:p>
          <a:endParaRPr lang="ru-RU"/>
        </a:p>
      </dgm:t>
    </dgm:pt>
    <dgm:pt modelId="{28FD6451-45F9-4296-BBCE-E3E90B8102E0}">
      <dgm:prSet/>
      <dgm:spPr/>
      <dgm:t>
        <a:bodyPr/>
        <a:lstStyle/>
        <a:p>
          <a:endParaRPr lang="ru-RU" sz="1400"/>
        </a:p>
      </dgm:t>
    </dgm:pt>
    <dgm:pt modelId="{2F72FD44-569C-476B-8044-6892A8D39D54}" type="parTrans" cxnId="{199ADF5D-5788-40B1-AA66-A9206F28E623}">
      <dgm:prSet/>
      <dgm:spPr/>
      <dgm:t>
        <a:bodyPr/>
        <a:lstStyle/>
        <a:p>
          <a:endParaRPr lang="ru-RU"/>
        </a:p>
      </dgm:t>
    </dgm:pt>
    <dgm:pt modelId="{54EBC7FE-99CE-43D4-B909-844D90D79D25}" type="sibTrans" cxnId="{199ADF5D-5788-40B1-AA66-A9206F28E623}">
      <dgm:prSet/>
      <dgm:spPr/>
      <dgm:t>
        <a:bodyPr/>
        <a:lstStyle/>
        <a:p>
          <a:endParaRPr lang="ru-RU"/>
        </a:p>
      </dgm:t>
    </dgm:pt>
    <dgm:pt modelId="{54969B65-E0AB-4F14-8FAC-AC3A53C308A4}">
      <dgm:prSet/>
      <dgm:spPr/>
      <dgm:t>
        <a:bodyPr/>
        <a:lstStyle/>
        <a:p>
          <a:endParaRPr lang="ru-RU" sz="1400"/>
        </a:p>
      </dgm:t>
    </dgm:pt>
    <dgm:pt modelId="{1A8C79CC-737D-47B3-9125-BF9E52A9ED44}" type="parTrans" cxnId="{D7C32E66-81EA-4D82-A505-FE7E733AE619}">
      <dgm:prSet/>
      <dgm:spPr/>
      <dgm:t>
        <a:bodyPr/>
        <a:lstStyle/>
        <a:p>
          <a:endParaRPr lang="ru-RU"/>
        </a:p>
      </dgm:t>
    </dgm:pt>
    <dgm:pt modelId="{A4E8447A-2906-4868-9FB8-53A78A892423}" type="sibTrans" cxnId="{D7C32E66-81EA-4D82-A505-FE7E733AE619}">
      <dgm:prSet/>
      <dgm:spPr/>
      <dgm:t>
        <a:bodyPr/>
        <a:lstStyle/>
        <a:p>
          <a:endParaRPr lang="ru-RU"/>
        </a:p>
      </dgm:t>
    </dgm:pt>
    <dgm:pt modelId="{4DEE234A-F768-4B72-9D96-AB0E984D0FB0}">
      <dgm:prSet/>
      <dgm:spPr/>
      <dgm:t>
        <a:bodyPr/>
        <a:lstStyle/>
        <a:p>
          <a:endParaRPr lang="ru-RU" sz="1400"/>
        </a:p>
      </dgm:t>
    </dgm:pt>
    <dgm:pt modelId="{1493922C-B4E1-4ADB-B1BD-D593609F293B}" type="parTrans" cxnId="{6AF933AA-2057-4700-99BF-1DC996F2DA47}">
      <dgm:prSet/>
      <dgm:spPr/>
      <dgm:t>
        <a:bodyPr/>
        <a:lstStyle/>
        <a:p>
          <a:endParaRPr lang="ru-RU"/>
        </a:p>
      </dgm:t>
    </dgm:pt>
    <dgm:pt modelId="{C886C9CC-4E17-49C8-965F-8B6531D0AE20}" type="sibTrans" cxnId="{6AF933AA-2057-4700-99BF-1DC996F2DA47}">
      <dgm:prSet/>
      <dgm:spPr/>
      <dgm:t>
        <a:bodyPr/>
        <a:lstStyle/>
        <a:p>
          <a:endParaRPr lang="ru-RU"/>
        </a:p>
      </dgm:t>
    </dgm:pt>
    <dgm:pt modelId="{6ECB981E-F085-4D98-9472-2BE577BE507B}">
      <dgm:prSet/>
      <dgm:spPr/>
      <dgm:t>
        <a:bodyPr/>
        <a:lstStyle/>
        <a:p>
          <a:endParaRPr lang="ru-RU" sz="1400"/>
        </a:p>
      </dgm:t>
    </dgm:pt>
    <dgm:pt modelId="{EC7F1BEB-B370-461E-8CB4-1ECA98D18C84}" type="parTrans" cxnId="{6E64CDD4-DD55-4879-97F3-53C289B68D18}">
      <dgm:prSet/>
      <dgm:spPr/>
      <dgm:t>
        <a:bodyPr/>
        <a:lstStyle/>
        <a:p>
          <a:endParaRPr lang="ru-RU"/>
        </a:p>
      </dgm:t>
    </dgm:pt>
    <dgm:pt modelId="{D3D34119-1DE8-4F0A-9806-7E2D0E5E3C70}" type="sibTrans" cxnId="{6E64CDD4-DD55-4879-97F3-53C289B68D18}">
      <dgm:prSet/>
      <dgm:spPr/>
      <dgm:t>
        <a:bodyPr/>
        <a:lstStyle/>
        <a:p>
          <a:endParaRPr lang="ru-RU"/>
        </a:p>
      </dgm:t>
    </dgm:pt>
    <dgm:pt modelId="{741C1C53-ADB0-4601-9C21-1AAE68E9BA77}">
      <dgm:prSet/>
      <dgm:spPr/>
      <dgm:t>
        <a:bodyPr/>
        <a:lstStyle/>
        <a:p>
          <a:endParaRPr lang="ru-RU" sz="1400"/>
        </a:p>
      </dgm:t>
    </dgm:pt>
    <dgm:pt modelId="{787F8F0E-AB9C-4B5E-8FD0-E0A17B99B8FC}" type="parTrans" cxnId="{46FABFBB-B13D-4D4A-BA26-7776B7A45EE0}">
      <dgm:prSet/>
      <dgm:spPr/>
      <dgm:t>
        <a:bodyPr/>
        <a:lstStyle/>
        <a:p>
          <a:endParaRPr lang="ru-RU"/>
        </a:p>
      </dgm:t>
    </dgm:pt>
    <dgm:pt modelId="{D3BA8B9C-BFDD-42F1-9379-2D68E54701DB}" type="sibTrans" cxnId="{46FABFBB-B13D-4D4A-BA26-7776B7A45EE0}">
      <dgm:prSet/>
      <dgm:spPr/>
      <dgm:t>
        <a:bodyPr/>
        <a:lstStyle/>
        <a:p>
          <a:endParaRPr lang="ru-RU"/>
        </a:p>
      </dgm:t>
    </dgm:pt>
    <dgm:pt modelId="{2EE46889-1A09-4806-B089-801B04171E60}">
      <dgm:prSet/>
      <dgm:spPr/>
      <dgm:t>
        <a:bodyPr/>
        <a:lstStyle/>
        <a:p>
          <a:endParaRPr lang="ru-RU" sz="1400"/>
        </a:p>
      </dgm:t>
    </dgm:pt>
    <dgm:pt modelId="{A6000D43-5024-43C0-8574-7AEB0E68720C}" type="parTrans" cxnId="{A1F87E69-0B9E-448D-B0F8-A8DE77958EE7}">
      <dgm:prSet/>
      <dgm:spPr/>
      <dgm:t>
        <a:bodyPr/>
        <a:lstStyle/>
        <a:p>
          <a:endParaRPr lang="ru-RU"/>
        </a:p>
      </dgm:t>
    </dgm:pt>
    <dgm:pt modelId="{67DDBE8F-98D4-49F8-8FAB-FF2F0E4F950D}" type="sibTrans" cxnId="{A1F87E69-0B9E-448D-B0F8-A8DE77958EE7}">
      <dgm:prSet/>
      <dgm:spPr/>
      <dgm:t>
        <a:bodyPr/>
        <a:lstStyle/>
        <a:p>
          <a:endParaRPr lang="ru-RU"/>
        </a:p>
      </dgm:t>
    </dgm:pt>
    <dgm:pt modelId="{FC4E895A-5CB6-4776-9D34-BC12EF08CF61}" type="pres">
      <dgm:prSet presAssocID="{1F8E4B7B-3190-492B-BA7B-9B52CE7D79B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672531-8C33-499F-A8B8-1F76FA72B8E1}" type="pres">
      <dgm:prSet presAssocID="{B179D74B-D7BA-4ED1-A72F-D0DA76E8417A}" presName="centerShape" presStyleLbl="node0" presStyleIdx="0" presStyleCnt="1" custScaleX="151684" custScaleY="68433" custLinFactNeighborX="254" custLinFactNeighborY="-2563"/>
      <dgm:spPr/>
      <dgm:t>
        <a:bodyPr/>
        <a:lstStyle/>
        <a:p>
          <a:endParaRPr lang="ru-RU"/>
        </a:p>
      </dgm:t>
    </dgm:pt>
    <dgm:pt modelId="{2CB797D3-131D-4B40-8D1C-3C0BCCD4E26A}" type="pres">
      <dgm:prSet presAssocID="{607EE9E9-D002-42FE-B74D-D945412804DF}" presName="Name9" presStyleLbl="parChTrans1D2" presStyleIdx="0" presStyleCnt="5"/>
      <dgm:spPr/>
      <dgm:t>
        <a:bodyPr/>
        <a:lstStyle/>
        <a:p>
          <a:endParaRPr lang="ru-RU"/>
        </a:p>
      </dgm:t>
    </dgm:pt>
    <dgm:pt modelId="{9C4E9843-91FB-4B66-AD05-A718EA51A920}" type="pres">
      <dgm:prSet presAssocID="{607EE9E9-D002-42FE-B74D-D945412804DF}" presName="connTx" presStyleLbl="parChTrans1D2" presStyleIdx="0" presStyleCnt="5"/>
      <dgm:spPr/>
      <dgm:t>
        <a:bodyPr/>
        <a:lstStyle/>
        <a:p>
          <a:endParaRPr lang="ru-RU"/>
        </a:p>
      </dgm:t>
    </dgm:pt>
    <dgm:pt modelId="{9F81A141-1B04-4A03-B238-37F7A90993F2}" type="pres">
      <dgm:prSet presAssocID="{065A3735-5D80-4FA3-B867-379611BFBD38}" presName="node" presStyleLbl="node1" presStyleIdx="0" presStyleCnt="5" custScaleX="136590" custScaleY="127732" custRadScaleRad="141472" custRadScaleInc="-2333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F81971-61A1-4CB0-8EEA-38BD69D84A68}" type="pres">
      <dgm:prSet presAssocID="{15828F25-D9DC-474E-BDB7-D0C96BB09D53}" presName="Name9" presStyleLbl="parChTrans1D2" presStyleIdx="1" presStyleCnt="5"/>
      <dgm:spPr/>
      <dgm:t>
        <a:bodyPr/>
        <a:lstStyle/>
        <a:p>
          <a:endParaRPr lang="ru-RU"/>
        </a:p>
      </dgm:t>
    </dgm:pt>
    <dgm:pt modelId="{40A4609C-9060-46DB-B6FB-91E6E6B2159D}" type="pres">
      <dgm:prSet presAssocID="{15828F25-D9DC-474E-BDB7-D0C96BB09D53}" presName="connTx" presStyleLbl="parChTrans1D2" presStyleIdx="1" presStyleCnt="5"/>
      <dgm:spPr/>
      <dgm:t>
        <a:bodyPr/>
        <a:lstStyle/>
        <a:p>
          <a:endParaRPr lang="ru-RU"/>
        </a:p>
      </dgm:t>
    </dgm:pt>
    <dgm:pt modelId="{B4689F4D-C616-4B5A-AB08-969AFEC6F29C}" type="pres">
      <dgm:prSet presAssocID="{5A305073-4AE3-4F5A-9103-E20EE30AA624}" presName="node" presStyleLbl="node1" presStyleIdx="1" presStyleCnt="5" custScaleX="131347" custScaleY="125789" custRadScaleRad="100743" custRadScaleInc="4229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E479B8-58DF-48DD-AC0B-D0C5FC6877CB}" type="pres">
      <dgm:prSet presAssocID="{7FE7A46F-F120-46C2-8441-BB1D9BA17B40}" presName="Name9" presStyleLbl="parChTrans1D2" presStyleIdx="2" presStyleCnt="5"/>
      <dgm:spPr/>
      <dgm:t>
        <a:bodyPr/>
        <a:lstStyle/>
        <a:p>
          <a:endParaRPr lang="ru-RU"/>
        </a:p>
      </dgm:t>
    </dgm:pt>
    <dgm:pt modelId="{6CEA8AA8-969F-4D16-AA37-493DEC7B2497}" type="pres">
      <dgm:prSet presAssocID="{7FE7A46F-F120-46C2-8441-BB1D9BA17B40}" presName="connTx" presStyleLbl="parChTrans1D2" presStyleIdx="2" presStyleCnt="5"/>
      <dgm:spPr/>
      <dgm:t>
        <a:bodyPr/>
        <a:lstStyle/>
        <a:p>
          <a:endParaRPr lang="ru-RU"/>
        </a:p>
      </dgm:t>
    </dgm:pt>
    <dgm:pt modelId="{A6529843-AF44-44C9-93DF-E3B0991FDD04}" type="pres">
      <dgm:prSet presAssocID="{C6A1BDBE-B799-45DE-8DF1-D0A56A293435}" presName="node" presStyleLbl="node1" presStyleIdx="2" presStyleCnt="5" custScaleX="124060" custScaleY="118874" custRadScaleRad="143981" custRadScaleInc="-1625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D811FC-7971-4430-8A28-1798A91448B2}" type="pres">
      <dgm:prSet presAssocID="{F986B101-2D04-4E3D-8735-12066002DCA2}" presName="Name9" presStyleLbl="parChTrans1D2" presStyleIdx="3" presStyleCnt="5"/>
      <dgm:spPr/>
      <dgm:t>
        <a:bodyPr/>
        <a:lstStyle/>
        <a:p>
          <a:endParaRPr lang="ru-RU"/>
        </a:p>
      </dgm:t>
    </dgm:pt>
    <dgm:pt modelId="{DF6EDE72-0B1B-4A13-B586-C939D94F44B0}" type="pres">
      <dgm:prSet presAssocID="{F986B101-2D04-4E3D-8735-12066002DCA2}" presName="connTx" presStyleLbl="parChTrans1D2" presStyleIdx="3" presStyleCnt="5"/>
      <dgm:spPr/>
      <dgm:t>
        <a:bodyPr/>
        <a:lstStyle/>
        <a:p>
          <a:endParaRPr lang="ru-RU"/>
        </a:p>
      </dgm:t>
    </dgm:pt>
    <dgm:pt modelId="{B73BB58B-01B7-42F4-9905-9F1B2B2B2E86}" type="pres">
      <dgm:prSet presAssocID="{D3913F27-E24C-40CD-AFE9-DDAE93138E32}" presName="node" presStyleLbl="node1" presStyleIdx="3" presStyleCnt="5" custScaleX="124838" custScaleY="128160" custRadScaleRad="95823" custRadScaleInc="-2186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A04AD7-3C30-42FD-9169-981E636C19E5}" type="pres">
      <dgm:prSet presAssocID="{4199C120-FE21-41AC-9A33-F6885A63D66E}" presName="Name9" presStyleLbl="parChTrans1D2" presStyleIdx="4" presStyleCnt="5"/>
      <dgm:spPr/>
      <dgm:t>
        <a:bodyPr/>
        <a:lstStyle/>
        <a:p>
          <a:endParaRPr lang="ru-RU"/>
        </a:p>
      </dgm:t>
    </dgm:pt>
    <dgm:pt modelId="{ACABAC21-A12D-4CBC-B952-3A73C95768F1}" type="pres">
      <dgm:prSet presAssocID="{4199C120-FE21-41AC-9A33-F6885A63D66E}" presName="connTx" presStyleLbl="parChTrans1D2" presStyleIdx="4" presStyleCnt="5"/>
      <dgm:spPr/>
      <dgm:t>
        <a:bodyPr/>
        <a:lstStyle/>
        <a:p>
          <a:endParaRPr lang="ru-RU"/>
        </a:p>
      </dgm:t>
    </dgm:pt>
    <dgm:pt modelId="{21AB2C71-7445-44F1-88DA-8920B87614F7}" type="pres">
      <dgm:prSet presAssocID="{C3B366E1-35BE-4501-9211-79E56F24F0B1}" presName="node" presStyleLbl="node1" presStyleIdx="4" presStyleCnt="5" custScaleX="127730" custScaleY="124231" custRadScaleRad="93229" custRadScaleInc="1978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A5B6785-DDA1-4310-A3C5-423BDC558515}" type="presOf" srcId="{F986B101-2D04-4E3D-8735-12066002DCA2}" destId="{E5D811FC-7971-4430-8A28-1798A91448B2}" srcOrd="0" destOrd="0" presId="urn:microsoft.com/office/officeart/2005/8/layout/radial1"/>
    <dgm:cxn modelId="{A8874F13-6538-48E1-A11B-C8286704D7D5}" srcId="{1F8E4B7B-3190-492B-BA7B-9B52CE7D79BE}" destId="{5A1914C5-A470-4C7F-BD45-3BF4A505E61B}" srcOrd="6" destOrd="0" parTransId="{71F6EE6C-D40F-43B8-9966-BC7473CFE9A1}" sibTransId="{FA038D41-E7F2-46FE-BE06-27D296653FF9}"/>
    <dgm:cxn modelId="{199ADF5D-5788-40B1-AA66-A9206F28E623}" srcId="{1F8E4B7B-3190-492B-BA7B-9B52CE7D79BE}" destId="{28FD6451-45F9-4296-BBCE-E3E90B8102E0}" srcOrd="11" destOrd="0" parTransId="{2F72FD44-569C-476B-8044-6892A8D39D54}" sibTransId="{54EBC7FE-99CE-43D4-B909-844D90D79D25}"/>
    <dgm:cxn modelId="{1AB39086-C25E-4ABE-878B-C30FE6484202}" srcId="{B179D74B-D7BA-4ED1-A72F-D0DA76E8417A}" destId="{5A305073-4AE3-4F5A-9103-E20EE30AA624}" srcOrd="1" destOrd="0" parTransId="{15828F25-D9DC-474E-BDB7-D0C96BB09D53}" sibTransId="{E9C62FCB-D719-489F-AD23-B2692E2F13DF}"/>
    <dgm:cxn modelId="{9FF6B04E-1FDA-4993-8EF8-BBA82FC843CC}" type="presOf" srcId="{5A305073-4AE3-4F5A-9103-E20EE30AA624}" destId="{B4689F4D-C616-4B5A-AB08-969AFEC6F29C}" srcOrd="0" destOrd="0" presId="urn:microsoft.com/office/officeart/2005/8/layout/radial1"/>
    <dgm:cxn modelId="{FAA567FD-F4EA-4150-92AF-9D888BABB7B5}" type="presOf" srcId="{7FE7A46F-F120-46C2-8441-BB1D9BA17B40}" destId="{6CE479B8-58DF-48DD-AC0B-D0C5FC6877CB}" srcOrd="0" destOrd="0" presId="urn:microsoft.com/office/officeart/2005/8/layout/radial1"/>
    <dgm:cxn modelId="{772AAF1E-BAD1-4AC7-A11E-46EFCFCC3F45}" srcId="{1F8E4B7B-3190-492B-BA7B-9B52CE7D79BE}" destId="{F62287E6-B8D7-4BF8-B2CD-9BB47DA6CC3F}" srcOrd="8" destOrd="0" parTransId="{784B67E4-7427-485C-964B-FC04C79BA646}" sibTransId="{DEDA7E1E-93E9-4BE0-8563-B2A55B7186D9}"/>
    <dgm:cxn modelId="{6AF933AA-2057-4700-99BF-1DC996F2DA47}" srcId="{1F8E4B7B-3190-492B-BA7B-9B52CE7D79BE}" destId="{4DEE234A-F768-4B72-9D96-AB0E984D0FB0}" srcOrd="13" destOrd="0" parTransId="{1493922C-B4E1-4ADB-B1BD-D593609F293B}" sibTransId="{C886C9CC-4E17-49C8-965F-8B6531D0AE20}"/>
    <dgm:cxn modelId="{B6EBD744-2FC9-4DB6-AADB-A0DC8052B6D6}" srcId="{1F8E4B7B-3190-492B-BA7B-9B52CE7D79BE}" destId="{DAB78C95-2ABE-43A1-8C52-982D711CBBD3}" srcOrd="7" destOrd="0" parTransId="{68E9A88C-222F-4CBE-8233-E72B4E8D0964}" sibTransId="{6F327190-DB13-42A5-981B-3AAC049E85D9}"/>
    <dgm:cxn modelId="{0056C6F0-81D1-47C9-84A7-691B8A3373C5}" srcId="{1F8E4B7B-3190-492B-BA7B-9B52CE7D79BE}" destId="{BEB47B71-2B2B-471B-8254-6425DC3467DC}" srcOrd="3" destOrd="0" parTransId="{A40E38AA-33C7-4DB5-8CB8-FD872031BB8E}" sibTransId="{D6935280-0094-491F-B9B5-09793877922D}"/>
    <dgm:cxn modelId="{C74358BA-7E63-4FCC-B6B9-50D46A881993}" type="presOf" srcId="{B179D74B-D7BA-4ED1-A72F-D0DA76E8417A}" destId="{22672531-8C33-499F-A8B8-1F76FA72B8E1}" srcOrd="0" destOrd="0" presId="urn:microsoft.com/office/officeart/2005/8/layout/radial1"/>
    <dgm:cxn modelId="{63747DA2-2B5D-40FA-93AD-B6689CE961A9}" type="presOf" srcId="{607EE9E9-D002-42FE-B74D-D945412804DF}" destId="{9C4E9843-91FB-4B66-AD05-A718EA51A920}" srcOrd="1" destOrd="0" presId="urn:microsoft.com/office/officeart/2005/8/layout/radial1"/>
    <dgm:cxn modelId="{6E64CDD4-DD55-4879-97F3-53C289B68D18}" srcId="{1F8E4B7B-3190-492B-BA7B-9B52CE7D79BE}" destId="{6ECB981E-F085-4D98-9472-2BE577BE507B}" srcOrd="14" destOrd="0" parTransId="{EC7F1BEB-B370-461E-8CB4-1ECA98D18C84}" sibTransId="{D3D34119-1DE8-4F0A-9806-7E2D0E5E3C70}"/>
    <dgm:cxn modelId="{15A2BEBA-BFD5-4334-8A52-9A9D47155D92}" srcId="{1F8E4B7B-3190-492B-BA7B-9B52CE7D79BE}" destId="{2C5A668E-7D5C-4ABF-8FFC-18A5A96A1DA9}" srcOrd="2" destOrd="0" parTransId="{90B2D13E-1E7D-4C52-B871-EA356C089E73}" sibTransId="{CB361F55-463C-460A-ABD2-F8D352C625BB}"/>
    <dgm:cxn modelId="{CC52372C-3F24-4976-B368-F722462C358C}" srcId="{1F8E4B7B-3190-492B-BA7B-9B52CE7D79BE}" destId="{B84009C1-1397-4DD5-89E8-97AF7D6E1DC0}" srcOrd="5" destOrd="0" parTransId="{A25F939E-937A-4E54-8470-45BEA4B44D22}" sibTransId="{9D171216-9D62-46A2-88BD-E280D347225E}"/>
    <dgm:cxn modelId="{A1F87E69-0B9E-448D-B0F8-A8DE77958EE7}" srcId="{1F8E4B7B-3190-492B-BA7B-9B52CE7D79BE}" destId="{2EE46889-1A09-4806-B089-801B04171E60}" srcOrd="16" destOrd="0" parTransId="{A6000D43-5024-43C0-8574-7AEB0E68720C}" sibTransId="{67DDBE8F-98D4-49F8-8FAB-FF2F0E4F950D}"/>
    <dgm:cxn modelId="{46FABFBB-B13D-4D4A-BA26-7776B7A45EE0}" srcId="{1F8E4B7B-3190-492B-BA7B-9B52CE7D79BE}" destId="{741C1C53-ADB0-4601-9C21-1AAE68E9BA77}" srcOrd="15" destOrd="0" parTransId="{787F8F0E-AB9C-4B5E-8FD0-E0A17B99B8FC}" sibTransId="{D3BA8B9C-BFDD-42F1-9379-2D68E54701DB}"/>
    <dgm:cxn modelId="{D015EBAF-0B0F-4D0A-8F07-38D39946D720}" srcId="{B179D74B-D7BA-4ED1-A72F-D0DA76E8417A}" destId="{C6A1BDBE-B799-45DE-8DF1-D0A56A293435}" srcOrd="2" destOrd="0" parTransId="{7FE7A46F-F120-46C2-8441-BB1D9BA17B40}" sibTransId="{B358B0F7-9D28-4C8F-9C22-734A2FEDCC8D}"/>
    <dgm:cxn modelId="{B66FB733-7548-4194-8D47-8697BF09C22C}" type="presOf" srcId="{4199C120-FE21-41AC-9A33-F6885A63D66E}" destId="{38A04AD7-3C30-42FD-9169-981E636C19E5}" srcOrd="0" destOrd="0" presId="urn:microsoft.com/office/officeart/2005/8/layout/radial1"/>
    <dgm:cxn modelId="{7F65D509-D906-4C7E-9FB5-3D0B39CB4CD7}" type="presOf" srcId="{15828F25-D9DC-474E-BDB7-D0C96BB09D53}" destId="{09F81971-61A1-4CB0-8EEA-38BD69D84A68}" srcOrd="0" destOrd="0" presId="urn:microsoft.com/office/officeart/2005/8/layout/radial1"/>
    <dgm:cxn modelId="{5BD57CC7-A30A-4AFD-BEA1-2C21B47AD9F1}" type="presOf" srcId="{D3913F27-E24C-40CD-AFE9-DDAE93138E32}" destId="{B73BB58B-01B7-42F4-9905-9F1B2B2B2E86}" srcOrd="0" destOrd="0" presId="urn:microsoft.com/office/officeart/2005/8/layout/radial1"/>
    <dgm:cxn modelId="{FB20F822-177B-4BA5-8D63-A940CF701DD6}" srcId="{1F8E4B7B-3190-492B-BA7B-9B52CE7D79BE}" destId="{B179D74B-D7BA-4ED1-A72F-D0DA76E8417A}" srcOrd="0" destOrd="0" parTransId="{2593081F-B3F6-458C-9839-9366C7AB704F}" sibTransId="{C467CE14-FCF4-4A26-A9B5-33DBF19BA512}"/>
    <dgm:cxn modelId="{79ED8E35-A2BE-4B2E-9069-4F2BA267B33D}" srcId="{1F8E4B7B-3190-492B-BA7B-9B52CE7D79BE}" destId="{BFF29C8B-E435-4586-9B3B-5CD319718742}" srcOrd="10" destOrd="0" parTransId="{419C7814-EE9B-426A-A5E9-042BFEFACDAA}" sibTransId="{C7795094-6DB5-4D91-9F9E-0C5AD0001A30}"/>
    <dgm:cxn modelId="{A90314BE-DB16-4FBF-945F-479D7B31631D}" type="presOf" srcId="{F986B101-2D04-4E3D-8735-12066002DCA2}" destId="{DF6EDE72-0B1B-4A13-B586-C939D94F44B0}" srcOrd="1" destOrd="0" presId="urn:microsoft.com/office/officeart/2005/8/layout/radial1"/>
    <dgm:cxn modelId="{27EF929D-DD9B-4B8B-A2C0-11A10CE4887F}" type="presOf" srcId="{C6A1BDBE-B799-45DE-8DF1-D0A56A293435}" destId="{A6529843-AF44-44C9-93DF-E3B0991FDD04}" srcOrd="0" destOrd="0" presId="urn:microsoft.com/office/officeart/2005/8/layout/radial1"/>
    <dgm:cxn modelId="{62680DEC-9C34-439E-B5E6-62FFB572AD0F}" srcId="{1F8E4B7B-3190-492B-BA7B-9B52CE7D79BE}" destId="{3FAF614F-E111-4CCB-86C3-AD6B6950CF5A}" srcOrd="9" destOrd="0" parTransId="{62F22F46-97B3-4776-9088-8B2D67E1DD78}" sibTransId="{EF0EA7DB-F32A-4220-89A0-6BB29D5CB53B}"/>
    <dgm:cxn modelId="{1B2D08A9-FD2B-4C26-B84F-A6C6038E479D}" srcId="{B179D74B-D7BA-4ED1-A72F-D0DA76E8417A}" destId="{C3B366E1-35BE-4501-9211-79E56F24F0B1}" srcOrd="4" destOrd="0" parTransId="{4199C120-FE21-41AC-9A33-F6885A63D66E}" sibTransId="{AB4F022C-2B6F-4D5A-8949-0266BBDB6FAD}"/>
    <dgm:cxn modelId="{3CCC519B-3654-49C7-866D-91000212BC6A}" srcId="{B179D74B-D7BA-4ED1-A72F-D0DA76E8417A}" destId="{065A3735-5D80-4FA3-B867-379611BFBD38}" srcOrd="0" destOrd="0" parTransId="{607EE9E9-D002-42FE-B74D-D945412804DF}" sibTransId="{44CB75F3-3FAE-4B6F-BF71-2569BC52F44B}"/>
    <dgm:cxn modelId="{8D09AD1C-03C1-4A68-8625-C44A00B79205}" type="presOf" srcId="{065A3735-5D80-4FA3-B867-379611BFBD38}" destId="{9F81A141-1B04-4A03-B238-37F7A90993F2}" srcOrd="0" destOrd="0" presId="urn:microsoft.com/office/officeart/2005/8/layout/radial1"/>
    <dgm:cxn modelId="{6C83E83A-D321-4E68-BFB5-4FB4DF3157AD}" type="presOf" srcId="{7FE7A46F-F120-46C2-8441-BB1D9BA17B40}" destId="{6CEA8AA8-969F-4D16-AA37-493DEC7B2497}" srcOrd="1" destOrd="0" presId="urn:microsoft.com/office/officeart/2005/8/layout/radial1"/>
    <dgm:cxn modelId="{FE0BCF8E-D340-454A-9D1E-33E5D03F5E12}" srcId="{1F8E4B7B-3190-492B-BA7B-9B52CE7D79BE}" destId="{56AAF225-5D0C-4A0D-BEB7-105BB5E777DF}" srcOrd="1" destOrd="0" parTransId="{26DC4018-436F-46AB-8945-1FE7E07EAD0E}" sibTransId="{E0152153-8D94-4B8E-83BA-7CFDB2DE7512}"/>
    <dgm:cxn modelId="{8AE47085-71AE-4175-8ED3-4993CCE27308}" type="presOf" srcId="{C3B366E1-35BE-4501-9211-79E56F24F0B1}" destId="{21AB2C71-7445-44F1-88DA-8920B87614F7}" srcOrd="0" destOrd="0" presId="urn:microsoft.com/office/officeart/2005/8/layout/radial1"/>
    <dgm:cxn modelId="{3B63E48E-8750-4538-AAD4-FC4888F20A57}" type="presOf" srcId="{1F8E4B7B-3190-492B-BA7B-9B52CE7D79BE}" destId="{FC4E895A-5CB6-4776-9D34-BC12EF08CF61}" srcOrd="0" destOrd="0" presId="urn:microsoft.com/office/officeart/2005/8/layout/radial1"/>
    <dgm:cxn modelId="{D7C32E66-81EA-4D82-A505-FE7E733AE619}" srcId="{1F8E4B7B-3190-492B-BA7B-9B52CE7D79BE}" destId="{54969B65-E0AB-4F14-8FAC-AC3A53C308A4}" srcOrd="12" destOrd="0" parTransId="{1A8C79CC-737D-47B3-9125-BF9E52A9ED44}" sibTransId="{A4E8447A-2906-4868-9FB8-53A78A892423}"/>
    <dgm:cxn modelId="{45E384C0-1AE4-49DF-8578-0BF320361397}" type="presOf" srcId="{15828F25-D9DC-474E-BDB7-D0C96BB09D53}" destId="{40A4609C-9060-46DB-B6FB-91E6E6B2159D}" srcOrd="1" destOrd="0" presId="urn:microsoft.com/office/officeart/2005/8/layout/radial1"/>
    <dgm:cxn modelId="{74181810-410D-4DD9-BA65-624BC33E792F}" srcId="{1F8E4B7B-3190-492B-BA7B-9B52CE7D79BE}" destId="{12DE6670-7AE1-4322-9259-28A3BD2796B6}" srcOrd="4" destOrd="0" parTransId="{DF948D65-6815-4523-B8A9-C249219E992E}" sibTransId="{344CD693-323B-42FB-880B-B9B8A805CF9F}"/>
    <dgm:cxn modelId="{82CD3151-10DF-43E1-8E55-393D91A536D3}" type="presOf" srcId="{4199C120-FE21-41AC-9A33-F6885A63D66E}" destId="{ACABAC21-A12D-4CBC-B952-3A73C95768F1}" srcOrd="1" destOrd="0" presId="urn:microsoft.com/office/officeart/2005/8/layout/radial1"/>
    <dgm:cxn modelId="{67B53CC9-EAD6-4807-A826-60948956F288}" srcId="{B179D74B-D7BA-4ED1-A72F-D0DA76E8417A}" destId="{D3913F27-E24C-40CD-AFE9-DDAE93138E32}" srcOrd="3" destOrd="0" parTransId="{F986B101-2D04-4E3D-8735-12066002DCA2}" sibTransId="{CB8E9DCB-886A-4917-B75A-D6CABEF1A2D5}"/>
    <dgm:cxn modelId="{6A522AAC-6EFC-460F-84DA-A39C2E3540C3}" type="presOf" srcId="{607EE9E9-D002-42FE-B74D-D945412804DF}" destId="{2CB797D3-131D-4B40-8D1C-3C0BCCD4E26A}" srcOrd="0" destOrd="0" presId="urn:microsoft.com/office/officeart/2005/8/layout/radial1"/>
    <dgm:cxn modelId="{71CC0CD8-6E41-449D-9218-D7E2E8C77AFA}" type="presParOf" srcId="{FC4E895A-5CB6-4776-9D34-BC12EF08CF61}" destId="{22672531-8C33-499F-A8B8-1F76FA72B8E1}" srcOrd="0" destOrd="0" presId="urn:microsoft.com/office/officeart/2005/8/layout/radial1"/>
    <dgm:cxn modelId="{ED4BB1C1-B98D-4162-87EB-75095123E682}" type="presParOf" srcId="{FC4E895A-5CB6-4776-9D34-BC12EF08CF61}" destId="{2CB797D3-131D-4B40-8D1C-3C0BCCD4E26A}" srcOrd="1" destOrd="0" presId="urn:microsoft.com/office/officeart/2005/8/layout/radial1"/>
    <dgm:cxn modelId="{02070757-9C51-4F90-BFF4-11D9920722A0}" type="presParOf" srcId="{2CB797D3-131D-4B40-8D1C-3C0BCCD4E26A}" destId="{9C4E9843-91FB-4B66-AD05-A718EA51A920}" srcOrd="0" destOrd="0" presId="urn:microsoft.com/office/officeart/2005/8/layout/radial1"/>
    <dgm:cxn modelId="{EF7F9E84-3FB4-468D-B470-444A9D734AA0}" type="presParOf" srcId="{FC4E895A-5CB6-4776-9D34-BC12EF08CF61}" destId="{9F81A141-1B04-4A03-B238-37F7A90993F2}" srcOrd="2" destOrd="0" presId="urn:microsoft.com/office/officeart/2005/8/layout/radial1"/>
    <dgm:cxn modelId="{8E627F83-381F-46CA-B5E2-DB2C62C29C4F}" type="presParOf" srcId="{FC4E895A-5CB6-4776-9D34-BC12EF08CF61}" destId="{09F81971-61A1-4CB0-8EEA-38BD69D84A68}" srcOrd="3" destOrd="0" presId="urn:microsoft.com/office/officeart/2005/8/layout/radial1"/>
    <dgm:cxn modelId="{41C8309D-AB9C-41AA-82C7-86F94383AD59}" type="presParOf" srcId="{09F81971-61A1-4CB0-8EEA-38BD69D84A68}" destId="{40A4609C-9060-46DB-B6FB-91E6E6B2159D}" srcOrd="0" destOrd="0" presId="urn:microsoft.com/office/officeart/2005/8/layout/radial1"/>
    <dgm:cxn modelId="{8269A3E2-5C9E-42A6-92C9-B0DFE3099CB8}" type="presParOf" srcId="{FC4E895A-5CB6-4776-9D34-BC12EF08CF61}" destId="{B4689F4D-C616-4B5A-AB08-969AFEC6F29C}" srcOrd="4" destOrd="0" presId="urn:microsoft.com/office/officeart/2005/8/layout/radial1"/>
    <dgm:cxn modelId="{342FAD68-2895-4720-A1BA-032BC4934D6F}" type="presParOf" srcId="{FC4E895A-5CB6-4776-9D34-BC12EF08CF61}" destId="{6CE479B8-58DF-48DD-AC0B-D0C5FC6877CB}" srcOrd="5" destOrd="0" presId="urn:microsoft.com/office/officeart/2005/8/layout/radial1"/>
    <dgm:cxn modelId="{D3918132-3402-4224-A10E-FFF6F9AB133C}" type="presParOf" srcId="{6CE479B8-58DF-48DD-AC0B-D0C5FC6877CB}" destId="{6CEA8AA8-969F-4D16-AA37-493DEC7B2497}" srcOrd="0" destOrd="0" presId="urn:microsoft.com/office/officeart/2005/8/layout/radial1"/>
    <dgm:cxn modelId="{91639F97-DBEE-442A-B911-96002ED6D0D7}" type="presParOf" srcId="{FC4E895A-5CB6-4776-9D34-BC12EF08CF61}" destId="{A6529843-AF44-44C9-93DF-E3B0991FDD04}" srcOrd="6" destOrd="0" presId="urn:microsoft.com/office/officeart/2005/8/layout/radial1"/>
    <dgm:cxn modelId="{FB26BC09-5A40-42AB-BD45-45E633CF3FFF}" type="presParOf" srcId="{FC4E895A-5CB6-4776-9D34-BC12EF08CF61}" destId="{E5D811FC-7971-4430-8A28-1798A91448B2}" srcOrd="7" destOrd="0" presId="urn:microsoft.com/office/officeart/2005/8/layout/radial1"/>
    <dgm:cxn modelId="{FC86B5E3-C95C-4556-A23A-DA780C7B4050}" type="presParOf" srcId="{E5D811FC-7971-4430-8A28-1798A91448B2}" destId="{DF6EDE72-0B1B-4A13-B586-C939D94F44B0}" srcOrd="0" destOrd="0" presId="urn:microsoft.com/office/officeart/2005/8/layout/radial1"/>
    <dgm:cxn modelId="{B20A2493-0309-4669-8A57-3CF1D94CD102}" type="presParOf" srcId="{FC4E895A-5CB6-4776-9D34-BC12EF08CF61}" destId="{B73BB58B-01B7-42F4-9905-9F1B2B2B2E86}" srcOrd="8" destOrd="0" presId="urn:microsoft.com/office/officeart/2005/8/layout/radial1"/>
    <dgm:cxn modelId="{698E30B4-36A9-4AA7-B5F3-F80BDB2ABF6E}" type="presParOf" srcId="{FC4E895A-5CB6-4776-9D34-BC12EF08CF61}" destId="{38A04AD7-3C30-42FD-9169-981E636C19E5}" srcOrd="9" destOrd="0" presId="urn:microsoft.com/office/officeart/2005/8/layout/radial1"/>
    <dgm:cxn modelId="{DF886D84-3AF9-49A8-B957-1F87239A732A}" type="presParOf" srcId="{38A04AD7-3C30-42FD-9169-981E636C19E5}" destId="{ACABAC21-A12D-4CBC-B952-3A73C95768F1}" srcOrd="0" destOrd="0" presId="urn:microsoft.com/office/officeart/2005/8/layout/radial1"/>
    <dgm:cxn modelId="{69220220-4BAA-4540-8EF3-B5C0D66FC933}" type="presParOf" srcId="{FC4E895A-5CB6-4776-9D34-BC12EF08CF61}" destId="{21AB2C71-7445-44F1-88DA-8920B87614F7}" srcOrd="10" destOrd="0" presId="urn:microsoft.com/office/officeart/2005/8/layout/radial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F8E4B7B-3190-492B-BA7B-9B52CE7D79BE}" type="doc">
      <dgm:prSet loTypeId="urn:microsoft.com/office/officeart/2005/8/layout/radial1" loCatId="cycle" qsTypeId="urn:microsoft.com/office/officeart/2005/8/quickstyle/3d2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B179D74B-D7BA-4ED1-A72F-D0DA76E8417A}">
      <dgm:prSet phldrT="[Текст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spcAft>
              <a:spcPct val="35000"/>
            </a:spcAft>
          </a:pPr>
          <a:r>
            <a:rPr lang="ru-RU" sz="14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Всего </a:t>
          </a:r>
        </a:p>
        <a:p>
          <a:pPr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7197,771 тыс.</a:t>
          </a:r>
          <a:r>
            <a:rPr lang="en-US" sz="14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рублей</a:t>
          </a:r>
          <a:endParaRPr lang="ru-RU" sz="14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2593081F-B3F6-458C-9839-9366C7AB704F}" type="parTrans" cxnId="{FB20F822-177B-4BA5-8D63-A940CF701DD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467CE14-FCF4-4A26-A9B5-33DBF19BA512}" type="sibTrans" cxnId="{FB20F822-177B-4BA5-8D63-A940CF701DD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065A3735-5D80-4FA3-B867-379611BFBD38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Национальная экономика</a:t>
          </a:r>
        </a:p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0,00 тыс. рублей </a:t>
          </a:r>
        </a:p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0  %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607EE9E9-D002-42FE-B74D-D945412804DF}" type="parTrans" cxnId="{3CCC519B-3654-49C7-866D-91000212BC6A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4CB75F3-3FAE-4B6F-BF71-2569BC52F44B}" type="sibTrans" cxnId="{3CCC519B-3654-49C7-866D-91000212BC6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A305073-4AE3-4F5A-9103-E20EE30AA624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Мобилизационная и вневойсковая подготовка 159,646 тыс. рублей</a:t>
          </a:r>
        </a:p>
        <a:p>
          <a:pPr>
            <a:spcAft>
              <a:spcPct val="3500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15828F25-D9DC-474E-BDB7-D0C96BB09D53}" type="parTrans" cxnId="{1AB39086-C25E-4ABE-878B-C30FE6484202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9C62FCB-D719-489F-AD23-B2692E2F13DF}" type="sibTrans" cxnId="{1AB39086-C25E-4ABE-878B-C30FE6484202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6A1BDBE-B799-45DE-8DF1-D0A56A293435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Жилищно-коммунальное хозяйство</a:t>
          </a:r>
        </a:p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16,937 тыс.рублей</a:t>
          </a:r>
        </a:p>
      </dgm:t>
    </dgm:pt>
    <dgm:pt modelId="{7FE7A46F-F120-46C2-8441-BB1D9BA17B40}" type="parTrans" cxnId="{D015EBAF-0B0F-4D0A-8F07-38D39946D720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358B0F7-9D28-4C8F-9C22-734A2FEDCC8D}" type="sibTrans" cxnId="{D015EBAF-0B0F-4D0A-8F07-38D39946D72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D3913F27-E24C-40CD-AFE9-DDAE93138E32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Общегосударственные вопросы           5541,188 тыс. рублей  45,02 %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F986B101-2D04-4E3D-8735-12066002DCA2}" type="parTrans" cxnId="{67B53CC9-EAD6-4807-A826-60948956F288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B8E9DCB-886A-4917-B75A-D6CABEF1A2D5}" type="sibTrans" cxnId="{67B53CC9-EAD6-4807-A826-60948956F288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3B366E1-35BE-4501-9211-79E56F24F0B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Культура, кинематография</a:t>
          </a:r>
        </a:p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1480,00тыс. рублей</a:t>
          </a:r>
        </a:p>
      </dgm:t>
    </dgm:pt>
    <dgm:pt modelId="{4199C120-FE21-41AC-9A33-F6885A63D66E}" type="parTrans" cxnId="{1B2D08A9-FD2B-4C26-B84F-A6C6038E479D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B4F022C-2B6F-4D5A-8949-0266BBDB6FAD}" type="sibTrans" cxnId="{1B2D08A9-FD2B-4C26-B84F-A6C6038E479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6AAF225-5D0C-4A0D-BEB7-105BB5E777DF}">
      <dgm:prSet/>
      <dgm:spPr/>
      <dgm:t>
        <a:bodyPr/>
        <a:lstStyle/>
        <a:p>
          <a:endParaRPr lang="ru-RU" sz="1400"/>
        </a:p>
      </dgm:t>
    </dgm:pt>
    <dgm:pt modelId="{26DC4018-436F-46AB-8945-1FE7E07EAD0E}" type="parTrans" cxnId="{FE0BCF8E-D340-454A-9D1E-33E5D03F5E12}">
      <dgm:prSet/>
      <dgm:spPr/>
      <dgm:t>
        <a:bodyPr/>
        <a:lstStyle/>
        <a:p>
          <a:endParaRPr lang="ru-RU"/>
        </a:p>
      </dgm:t>
    </dgm:pt>
    <dgm:pt modelId="{E0152153-8D94-4B8E-83BA-7CFDB2DE7512}" type="sibTrans" cxnId="{FE0BCF8E-D340-454A-9D1E-33E5D03F5E12}">
      <dgm:prSet/>
      <dgm:spPr/>
      <dgm:t>
        <a:bodyPr/>
        <a:lstStyle/>
        <a:p>
          <a:endParaRPr lang="ru-RU"/>
        </a:p>
      </dgm:t>
    </dgm:pt>
    <dgm:pt modelId="{2C5A668E-7D5C-4ABF-8FFC-18A5A96A1DA9}">
      <dgm:prSet/>
      <dgm:spPr/>
      <dgm:t>
        <a:bodyPr/>
        <a:lstStyle/>
        <a:p>
          <a:endParaRPr lang="ru-RU" sz="1400"/>
        </a:p>
      </dgm:t>
    </dgm:pt>
    <dgm:pt modelId="{90B2D13E-1E7D-4C52-B871-EA356C089E73}" type="parTrans" cxnId="{15A2BEBA-BFD5-4334-8A52-9A9D47155D92}">
      <dgm:prSet/>
      <dgm:spPr/>
      <dgm:t>
        <a:bodyPr/>
        <a:lstStyle/>
        <a:p>
          <a:endParaRPr lang="ru-RU"/>
        </a:p>
      </dgm:t>
    </dgm:pt>
    <dgm:pt modelId="{CB361F55-463C-460A-ABD2-F8D352C625BB}" type="sibTrans" cxnId="{15A2BEBA-BFD5-4334-8A52-9A9D47155D92}">
      <dgm:prSet/>
      <dgm:spPr/>
      <dgm:t>
        <a:bodyPr/>
        <a:lstStyle/>
        <a:p>
          <a:endParaRPr lang="ru-RU"/>
        </a:p>
      </dgm:t>
    </dgm:pt>
    <dgm:pt modelId="{BEB47B71-2B2B-471B-8254-6425DC3467DC}">
      <dgm:prSet/>
      <dgm:spPr/>
      <dgm:t>
        <a:bodyPr/>
        <a:lstStyle/>
        <a:p>
          <a:endParaRPr lang="ru-RU" sz="1400"/>
        </a:p>
      </dgm:t>
    </dgm:pt>
    <dgm:pt modelId="{A40E38AA-33C7-4DB5-8CB8-FD872031BB8E}" type="parTrans" cxnId="{0056C6F0-81D1-47C9-84A7-691B8A3373C5}">
      <dgm:prSet/>
      <dgm:spPr/>
      <dgm:t>
        <a:bodyPr/>
        <a:lstStyle/>
        <a:p>
          <a:endParaRPr lang="ru-RU"/>
        </a:p>
      </dgm:t>
    </dgm:pt>
    <dgm:pt modelId="{D6935280-0094-491F-B9B5-09793877922D}" type="sibTrans" cxnId="{0056C6F0-81D1-47C9-84A7-691B8A3373C5}">
      <dgm:prSet/>
      <dgm:spPr/>
      <dgm:t>
        <a:bodyPr/>
        <a:lstStyle/>
        <a:p>
          <a:endParaRPr lang="ru-RU"/>
        </a:p>
      </dgm:t>
    </dgm:pt>
    <dgm:pt modelId="{12DE6670-7AE1-4322-9259-28A3BD2796B6}">
      <dgm:prSet/>
      <dgm:spPr/>
      <dgm:t>
        <a:bodyPr/>
        <a:lstStyle/>
        <a:p>
          <a:endParaRPr lang="ru-RU" sz="1400"/>
        </a:p>
      </dgm:t>
    </dgm:pt>
    <dgm:pt modelId="{DF948D65-6815-4523-B8A9-C249219E992E}" type="parTrans" cxnId="{74181810-410D-4DD9-BA65-624BC33E792F}">
      <dgm:prSet/>
      <dgm:spPr/>
      <dgm:t>
        <a:bodyPr/>
        <a:lstStyle/>
        <a:p>
          <a:endParaRPr lang="ru-RU"/>
        </a:p>
      </dgm:t>
    </dgm:pt>
    <dgm:pt modelId="{344CD693-323B-42FB-880B-B9B8A805CF9F}" type="sibTrans" cxnId="{74181810-410D-4DD9-BA65-624BC33E792F}">
      <dgm:prSet/>
      <dgm:spPr/>
      <dgm:t>
        <a:bodyPr/>
        <a:lstStyle/>
        <a:p>
          <a:endParaRPr lang="ru-RU"/>
        </a:p>
      </dgm:t>
    </dgm:pt>
    <dgm:pt modelId="{B84009C1-1397-4DD5-89E8-97AF7D6E1DC0}">
      <dgm:prSet/>
      <dgm:spPr/>
      <dgm:t>
        <a:bodyPr/>
        <a:lstStyle/>
        <a:p>
          <a:endParaRPr lang="ru-RU" sz="1400"/>
        </a:p>
      </dgm:t>
    </dgm:pt>
    <dgm:pt modelId="{A25F939E-937A-4E54-8470-45BEA4B44D22}" type="parTrans" cxnId="{CC52372C-3F24-4976-B368-F722462C358C}">
      <dgm:prSet/>
      <dgm:spPr/>
      <dgm:t>
        <a:bodyPr/>
        <a:lstStyle/>
        <a:p>
          <a:endParaRPr lang="ru-RU"/>
        </a:p>
      </dgm:t>
    </dgm:pt>
    <dgm:pt modelId="{9D171216-9D62-46A2-88BD-E280D347225E}" type="sibTrans" cxnId="{CC52372C-3F24-4976-B368-F722462C358C}">
      <dgm:prSet/>
      <dgm:spPr/>
      <dgm:t>
        <a:bodyPr/>
        <a:lstStyle/>
        <a:p>
          <a:endParaRPr lang="ru-RU"/>
        </a:p>
      </dgm:t>
    </dgm:pt>
    <dgm:pt modelId="{5A1914C5-A470-4C7F-BD45-3BF4A505E61B}">
      <dgm:prSet/>
      <dgm:spPr/>
      <dgm:t>
        <a:bodyPr/>
        <a:lstStyle/>
        <a:p>
          <a:pPr rtl="0"/>
          <a:endParaRPr lang="ru-RU" sz="1400" b="0" i="0" u="none" baseline="0"/>
        </a:p>
      </dgm:t>
    </dgm:pt>
    <dgm:pt modelId="{71F6EE6C-D40F-43B8-9966-BC7473CFE9A1}" type="parTrans" cxnId="{A8874F13-6538-48E1-A11B-C8286704D7D5}">
      <dgm:prSet/>
      <dgm:spPr/>
      <dgm:t>
        <a:bodyPr/>
        <a:lstStyle/>
        <a:p>
          <a:endParaRPr lang="ru-RU"/>
        </a:p>
      </dgm:t>
    </dgm:pt>
    <dgm:pt modelId="{FA038D41-E7F2-46FE-BE06-27D296653FF9}" type="sibTrans" cxnId="{A8874F13-6538-48E1-A11B-C8286704D7D5}">
      <dgm:prSet/>
      <dgm:spPr/>
      <dgm:t>
        <a:bodyPr/>
        <a:lstStyle/>
        <a:p>
          <a:endParaRPr lang="ru-RU"/>
        </a:p>
      </dgm:t>
    </dgm:pt>
    <dgm:pt modelId="{DAB78C95-2ABE-43A1-8C52-982D711CBBD3}">
      <dgm:prSet/>
      <dgm:spPr/>
      <dgm:t>
        <a:bodyPr/>
        <a:lstStyle/>
        <a:p>
          <a:endParaRPr lang="ru-RU" sz="1400"/>
        </a:p>
      </dgm:t>
    </dgm:pt>
    <dgm:pt modelId="{68E9A88C-222F-4CBE-8233-E72B4E8D0964}" type="parTrans" cxnId="{B6EBD744-2FC9-4DB6-AADB-A0DC8052B6D6}">
      <dgm:prSet/>
      <dgm:spPr/>
      <dgm:t>
        <a:bodyPr/>
        <a:lstStyle/>
        <a:p>
          <a:endParaRPr lang="ru-RU"/>
        </a:p>
      </dgm:t>
    </dgm:pt>
    <dgm:pt modelId="{6F327190-DB13-42A5-981B-3AAC049E85D9}" type="sibTrans" cxnId="{B6EBD744-2FC9-4DB6-AADB-A0DC8052B6D6}">
      <dgm:prSet/>
      <dgm:spPr/>
      <dgm:t>
        <a:bodyPr/>
        <a:lstStyle/>
        <a:p>
          <a:endParaRPr lang="ru-RU"/>
        </a:p>
      </dgm:t>
    </dgm:pt>
    <dgm:pt modelId="{F62287E6-B8D7-4BF8-B2CD-9BB47DA6CC3F}">
      <dgm:prSet/>
      <dgm:spPr/>
      <dgm:t>
        <a:bodyPr/>
        <a:lstStyle/>
        <a:p>
          <a:endParaRPr lang="ru-RU" sz="1400"/>
        </a:p>
      </dgm:t>
    </dgm:pt>
    <dgm:pt modelId="{784B67E4-7427-485C-964B-FC04C79BA646}" type="parTrans" cxnId="{772AAF1E-BAD1-4AC7-A11E-46EFCFCC3F45}">
      <dgm:prSet/>
      <dgm:spPr/>
      <dgm:t>
        <a:bodyPr/>
        <a:lstStyle/>
        <a:p>
          <a:endParaRPr lang="ru-RU"/>
        </a:p>
      </dgm:t>
    </dgm:pt>
    <dgm:pt modelId="{DEDA7E1E-93E9-4BE0-8563-B2A55B7186D9}" type="sibTrans" cxnId="{772AAF1E-BAD1-4AC7-A11E-46EFCFCC3F45}">
      <dgm:prSet/>
      <dgm:spPr/>
      <dgm:t>
        <a:bodyPr/>
        <a:lstStyle/>
        <a:p>
          <a:endParaRPr lang="ru-RU"/>
        </a:p>
      </dgm:t>
    </dgm:pt>
    <dgm:pt modelId="{3FAF614F-E111-4CCB-86C3-AD6B6950CF5A}">
      <dgm:prSet/>
      <dgm:spPr/>
      <dgm:t>
        <a:bodyPr/>
        <a:lstStyle/>
        <a:p>
          <a:endParaRPr lang="ru-RU" sz="1400"/>
        </a:p>
      </dgm:t>
    </dgm:pt>
    <dgm:pt modelId="{62F22F46-97B3-4776-9088-8B2D67E1DD78}" type="parTrans" cxnId="{62680DEC-9C34-439E-B5E6-62FFB572AD0F}">
      <dgm:prSet/>
      <dgm:spPr/>
      <dgm:t>
        <a:bodyPr/>
        <a:lstStyle/>
        <a:p>
          <a:endParaRPr lang="ru-RU"/>
        </a:p>
      </dgm:t>
    </dgm:pt>
    <dgm:pt modelId="{EF0EA7DB-F32A-4220-89A0-6BB29D5CB53B}" type="sibTrans" cxnId="{62680DEC-9C34-439E-B5E6-62FFB572AD0F}">
      <dgm:prSet/>
      <dgm:spPr/>
      <dgm:t>
        <a:bodyPr/>
        <a:lstStyle/>
        <a:p>
          <a:endParaRPr lang="ru-RU"/>
        </a:p>
      </dgm:t>
    </dgm:pt>
    <dgm:pt modelId="{BFF29C8B-E435-4586-9B3B-5CD319718742}">
      <dgm:prSet/>
      <dgm:spPr/>
      <dgm:t>
        <a:bodyPr/>
        <a:lstStyle/>
        <a:p>
          <a:endParaRPr lang="ru-RU" sz="1400"/>
        </a:p>
      </dgm:t>
    </dgm:pt>
    <dgm:pt modelId="{419C7814-EE9B-426A-A5E9-042BFEFACDAA}" type="parTrans" cxnId="{79ED8E35-A2BE-4B2E-9069-4F2BA267B33D}">
      <dgm:prSet/>
      <dgm:spPr/>
      <dgm:t>
        <a:bodyPr/>
        <a:lstStyle/>
        <a:p>
          <a:endParaRPr lang="ru-RU"/>
        </a:p>
      </dgm:t>
    </dgm:pt>
    <dgm:pt modelId="{C7795094-6DB5-4D91-9F9E-0C5AD0001A30}" type="sibTrans" cxnId="{79ED8E35-A2BE-4B2E-9069-4F2BA267B33D}">
      <dgm:prSet/>
      <dgm:spPr/>
      <dgm:t>
        <a:bodyPr/>
        <a:lstStyle/>
        <a:p>
          <a:endParaRPr lang="ru-RU"/>
        </a:p>
      </dgm:t>
    </dgm:pt>
    <dgm:pt modelId="{28FD6451-45F9-4296-BBCE-E3E90B8102E0}">
      <dgm:prSet/>
      <dgm:spPr/>
      <dgm:t>
        <a:bodyPr/>
        <a:lstStyle/>
        <a:p>
          <a:endParaRPr lang="ru-RU" sz="1400"/>
        </a:p>
      </dgm:t>
    </dgm:pt>
    <dgm:pt modelId="{2F72FD44-569C-476B-8044-6892A8D39D54}" type="parTrans" cxnId="{199ADF5D-5788-40B1-AA66-A9206F28E623}">
      <dgm:prSet/>
      <dgm:spPr/>
      <dgm:t>
        <a:bodyPr/>
        <a:lstStyle/>
        <a:p>
          <a:endParaRPr lang="ru-RU"/>
        </a:p>
      </dgm:t>
    </dgm:pt>
    <dgm:pt modelId="{54EBC7FE-99CE-43D4-B909-844D90D79D25}" type="sibTrans" cxnId="{199ADF5D-5788-40B1-AA66-A9206F28E623}">
      <dgm:prSet/>
      <dgm:spPr/>
      <dgm:t>
        <a:bodyPr/>
        <a:lstStyle/>
        <a:p>
          <a:endParaRPr lang="ru-RU"/>
        </a:p>
      </dgm:t>
    </dgm:pt>
    <dgm:pt modelId="{54969B65-E0AB-4F14-8FAC-AC3A53C308A4}">
      <dgm:prSet/>
      <dgm:spPr/>
      <dgm:t>
        <a:bodyPr/>
        <a:lstStyle/>
        <a:p>
          <a:endParaRPr lang="ru-RU" sz="1400"/>
        </a:p>
      </dgm:t>
    </dgm:pt>
    <dgm:pt modelId="{1A8C79CC-737D-47B3-9125-BF9E52A9ED44}" type="parTrans" cxnId="{D7C32E66-81EA-4D82-A505-FE7E733AE619}">
      <dgm:prSet/>
      <dgm:spPr/>
      <dgm:t>
        <a:bodyPr/>
        <a:lstStyle/>
        <a:p>
          <a:endParaRPr lang="ru-RU"/>
        </a:p>
      </dgm:t>
    </dgm:pt>
    <dgm:pt modelId="{A4E8447A-2906-4868-9FB8-53A78A892423}" type="sibTrans" cxnId="{D7C32E66-81EA-4D82-A505-FE7E733AE619}">
      <dgm:prSet/>
      <dgm:spPr/>
      <dgm:t>
        <a:bodyPr/>
        <a:lstStyle/>
        <a:p>
          <a:endParaRPr lang="ru-RU"/>
        </a:p>
      </dgm:t>
    </dgm:pt>
    <dgm:pt modelId="{4DEE234A-F768-4B72-9D96-AB0E984D0FB0}">
      <dgm:prSet/>
      <dgm:spPr/>
      <dgm:t>
        <a:bodyPr/>
        <a:lstStyle/>
        <a:p>
          <a:endParaRPr lang="ru-RU" sz="1400"/>
        </a:p>
      </dgm:t>
    </dgm:pt>
    <dgm:pt modelId="{1493922C-B4E1-4ADB-B1BD-D593609F293B}" type="parTrans" cxnId="{6AF933AA-2057-4700-99BF-1DC996F2DA47}">
      <dgm:prSet/>
      <dgm:spPr/>
      <dgm:t>
        <a:bodyPr/>
        <a:lstStyle/>
        <a:p>
          <a:endParaRPr lang="ru-RU"/>
        </a:p>
      </dgm:t>
    </dgm:pt>
    <dgm:pt modelId="{C886C9CC-4E17-49C8-965F-8B6531D0AE20}" type="sibTrans" cxnId="{6AF933AA-2057-4700-99BF-1DC996F2DA47}">
      <dgm:prSet/>
      <dgm:spPr/>
      <dgm:t>
        <a:bodyPr/>
        <a:lstStyle/>
        <a:p>
          <a:endParaRPr lang="ru-RU"/>
        </a:p>
      </dgm:t>
    </dgm:pt>
    <dgm:pt modelId="{6ECB981E-F085-4D98-9472-2BE577BE507B}">
      <dgm:prSet/>
      <dgm:spPr/>
      <dgm:t>
        <a:bodyPr/>
        <a:lstStyle/>
        <a:p>
          <a:endParaRPr lang="ru-RU" sz="1400"/>
        </a:p>
      </dgm:t>
    </dgm:pt>
    <dgm:pt modelId="{EC7F1BEB-B370-461E-8CB4-1ECA98D18C84}" type="parTrans" cxnId="{6E64CDD4-DD55-4879-97F3-53C289B68D18}">
      <dgm:prSet/>
      <dgm:spPr/>
      <dgm:t>
        <a:bodyPr/>
        <a:lstStyle/>
        <a:p>
          <a:endParaRPr lang="ru-RU"/>
        </a:p>
      </dgm:t>
    </dgm:pt>
    <dgm:pt modelId="{D3D34119-1DE8-4F0A-9806-7E2D0E5E3C70}" type="sibTrans" cxnId="{6E64CDD4-DD55-4879-97F3-53C289B68D18}">
      <dgm:prSet/>
      <dgm:spPr/>
      <dgm:t>
        <a:bodyPr/>
        <a:lstStyle/>
        <a:p>
          <a:endParaRPr lang="ru-RU"/>
        </a:p>
      </dgm:t>
    </dgm:pt>
    <dgm:pt modelId="{741C1C53-ADB0-4601-9C21-1AAE68E9BA77}">
      <dgm:prSet/>
      <dgm:spPr/>
      <dgm:t>
        <a:bodyPr/>
        <a:lstStyle/>
        <a:p>
          <a:endParaRPr lang="ru-RU" sz="1400"/>
        </a:p>
      </dgm:t>
    </dgm:pt>
    <dgm:pt modelId="{787F8F0E-AB9C-4B5E-8FD0-E0A17B99B8FC}" type="parTrans" cxnId="{46FABFBB-B13D-4D4A-BA26-7776B7A45EE0}">
      <dgm:prSet/>
      <dgm:spPr/>
      <dgm:t>
        <a:bodyPr/>
        <a:lstStyle/>
        <a:p>
          <a:endParaRPr lang="ru-RU"/>
        </a:p>
      </dgm:t>
    </dgm:pt>
    <dgm:pt modelId="{D3BA8B9C-BFDD-42F1-9379-2D68E54701DB}" type="sibTrans" cxnId="{46FABFBB-B13D-4D4A-BA26-7776B7A45EE0}">
      <dgm:prSet/>
      <dgm:spPr/>
      <dgm:t>
        <a:bodyPr/>
        <a:lstStyle/>
        <a:p>
          <a:endParaRPr lang="ru-RU"/>
        </a:p>
      </dgm:t>
    </dgm:pt>
    <dgm:pt modelId="{2EE46889-1A09-4806-B089-801B04171E60}">
      <dgm:prSet/>
      <dgm:spPr/>
      <dgm:t>
        <a:bodyPr/>
        <a:lstStyle/>
        <a:p>
          <a:endParaRPr lang="ru-RU" sz="1400"/>
        </a:p>
      </dgm:t>
    </dgm:pt>
    <dgm:pt modelId="{A6000D43-5024-43C0-8574-7AEB0E68720C}" type="parTrans" cxnId="{A1F87E69-0B9E-448D-B0F8-A8DE77958EE7}">
      <dgm:prSet/>
      <dgm:spPr/>
      <dgm:t>
        <a:bodyPr/>
        <a:lstStyle/>
        <a:p>
          <a:endParaRPr lang="ru-RU"/>
        </a:p>
      </dgm:t>
    </dgm:pt>
    <dgm:pt modelId="{67DDBE8F-98D4-49F8-8FAB-FF2F0E4F950D}" type="sibTrans" cxnId="{A1F87E69-0B9E-448D-B0F8-A8DE77958EE7}">
      <dgm:prSet/>
      <dgm:spPr/>
      <dgm:t>
        <a:bodyPr/>
        <a:lstStyle/>
        <a:p>
          <a:endParaRPr lang="ru-RU"/>
        </a:p>
      </dgm:t>
    </dgm:pt>
    <dgm:pt modelId="{FC4E895A-5CB6-4776-9D34-BC12EF08CF61}" type="pres">
      <dgm:prSet presAssocID="{1F8E4B7B-3190-492B-BA7B-9B52CE7D79B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672531-8C33-499F-A8B8-1F76FA72B8E1}" type="pres">
      <dgm:prSet presAssocID="{B179D74B-D7BA-4ED1-A72F-D0DA76E8417A}" presName="centerShape" presStyleLbl="node0" presStyleIdx="0" presStyleCnt="1" custScaleX="151684" custScaleY="68433" custLinFactNeighborX="254" custLinFactNeighborY="-2563"/>
      <dgm:spPr/>
      <dgm:t>
        <a:bodyPr/>
        <a:lstStyle/>
        <a:p>
          <a:endParaRPr lang="ru-RU"/>
        </a:p>
      </dgm:t>
    </dgm:pt>
    <dgm:pt modelId="{2CB797D3-131D-4B40-8D1C-3C0BCCD4E26A}" type="pres">
      <dgm:prSet presAssocID="{607EE9E9-D002-42FE-B74D-D945412804DF}" presName="Name9" presStyleLbl="parChTrans1D2" presStyleIdx="0" presStyleCnt="5"/>
      <dgm:spPr/>
      <dgm:t>
        <a:bodyPr/>
        <a:lstStyle/>
        <a:p>
          <a:endParaRPr lang="ru-RU"/>
        </a:p>
      </dgm:t>
    </dgm:pt>
    <dgm:pt modelId="{9C4E9843-91FB-4B66-AD05-A718EA51A920}" type="pres">
      <dgm:prSet presAssocID="{607EE9E9-D002-42FE-B74D-D945412804DF}" presName="connTx" presStyleLbl="parChTrans1D2" presStyleIdx="0" presStyleCnt="5"/>
      <dgm:spPr/>
      <dgm:t>
        <a:bodyPr/>
        <a:lstStyle/>
        <a:p>
          <a:endParaRPr lang="ru-RU"/>
        </a:p>
      </dgm:t>
    </dgm:pt>
    <dgm:pt modelId="{9F81A141-1B04-4A03-B238-37F7A90993F2}" type="pres">
      <dgm:prSet presAssocID="{065A3735-5D80-4FA3-B867-379611BFBD38}" presName="node" presStyleLbl="node1" presStyleIdx="0" presStyleCnt="5" custScaleX="136590" custScaleY="127732" custRadScaleRad="141472" custRadScaleInc="-2333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F81971-61A1-4CB0-8EEA-38BD69D84A68}" type="pres">
      <dgm:prSet presAssocID="{15828F25-D9DC-474E-BDB7-D0C96BB09D53}" presName="Name9" presStyleLbl="parChTrans1D2" presStyleIdx="1" presStyleCnt="5"/>
      <dgm:spPr/>
      <dgm:t>
        <a:bodyPr/>
        <a:lstStyle/>
        <a:p>
          <a:endParaRPr lang="ru-RU"/>
        </a:p>
      </dgm:t>
    </dgm:pt>
    <dgm:pt modelId="{40A4609C-9060-46DB-B6FB-91E6E6B2159D}" type="pres">
      <dgm:prSet presAssocID="{15828F25-D9DC-474E-BDB7-D0C96BB09D53}" presName="connTx" presStyleLbl="parChTrans1D2" presStyleIdx="1" presStyleCnt="5"/>
      <dgm:spPr/>
      <dgm:t>
        <a:bodyPr/>
        <a:lstStyle/>
        <a:p>
          <a:endParaRPr lang="ru-RU"/>
        </a:p>
      </dgm:t>
    </dgm:pt>
    <dgm:pt modelId="{B4689F4D-C616-4B5A-AB08-969AFEC6F29C}" type="pres">
      <dgm:prSet presAssocID="{5A305073-4AE3-4F5A-9103-E20EE30AA624}" presName="node" presStyleLbl="node1" presStyleIdx="1" presStyleCnt="5" custScaleX="131347" custScaleY="125789" custRadScaleRad="104437" custRadScaleInc="4196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E479B8-58DF-48DD-AC0B-D0C5FC6877CB}" type="pres">
      <dgm:prSet presAssocID="{7FE7A46F-F120-46C2-8441-BB1D9BA17B40}" presName="Name9" presStyleLbl="parChTrans1D2" presStyleIdx="2" presStyleCnt="5"/>
      <dgm:spPr/>
      <dgm:t>
        <a:bodyPr/>
        <a:lstStyle/>
        <a:p>
          <a:endParaRPr lang="ru-RU"/>
        </a:p>
      </dgm:t>
    </dgm:pt>
    <dgm:pt modelId="{6CEA8AA8-969F-4D16-AA37-493DEC7B2497}" type="pres">
      <dgm:prSet presAssocID="{7FE7A46F-F120-46C2-8441-BB1D9BA17B40}" presName="connTx" presStyleLbl="parChTrans1D2" presStyleIdx="2" presStyleCnt="5"/>
      <dgm:spPr/>
      <dgm:t>
        <a:bodyPr/>
        <a:lstStyle/>
        <a:p>
          <a:endParaRPr lang="ru-RU"/>
        </a:p>
      </dgm:t>
    </dgm:pt>
    <dgm:pt modelId="{A6529843-AF44-44C9-93DF-E3B0991FDD04}" type="pres">
      <dgm:prSet presAssocID="{C6A1BDBE-B799-45DE-8DF1-D0A56A293435}" presName="node" presStyleLbl="node1" presStyleIdx="2" presStyleCnt="5" custScaleX="124060" custScaleY="118874" custRadScaleRad="143981" custRadScaleInc="-1625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D811FC-7971-4430-8A28-1798A91448B2}" type="pres">
      <dgm:prSet presAssocID="{F986B101-2D04-4E3D-8735-12066002DCA2}" presName="Name9" presStyleLbl="parChTrans1D2" presStyleIdx="3" presStyleCnt="5"/>
      <dgm:spPr/>
      <dgm:t>
        <a:bodyPr/>
        <a:lstStyle/>
        <a:p>
          <a:endParaRPr lang="ru-RU"/>
        </a:p>
      </dgm:t>
    </dgm:pt>
    <dgm:pt modelId="{DF6EDE72-0B1B-4A13-B586-C939D94F44B0}" type="pres">
      <dgm:prSet presAssocID="{F986B101-2D04-4E3D-8735-12066002DCA2}" presName="connTx" presStyleLbl="parChTrans1D2" presStyleIdx="3" presStyleCnt="5"/>
      <dgm:spPr/>
      <dgm:t>
        <a:bodyPr/>
        <a:lstStyle/>
        <a:p>
          <a:endParaRPr lang="ru-RU"/>
        </a:p>
      </dgm:t>
    </dgm:pt>
    <dgm:pt modelId="{B73BB58B-01B7-42F4-9905-9F1B2B2B2E86}" type="pres">
      <dgm:prSet presAssocID="{D3913F27-E24C-40CD-AFE9-DDAE93138E32}" presName="node" presStyleLbl="node1" presStyleIdx="3" presStyleCnt="5" custScaleX="124838" custScaleY="128160" custRadScaleRad="95823" custRadScaleInc="-2186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A04AD7-3C30-42FD-9169-981E636C19E5}" type="pres">
      <dgm:prSet presAssocID="{4199C120-FE21-41AC-9A33-F6885A63D66E}" presName="Name9" presStyleLbl="parChTrans1D2" presStyleIdx="4" presStyleCnt="5"/>
      <dgm:spPr/>
      <dgm:t>
        <a:bodyPr/>
        <a:lstStyle/>
        <a:p>
          <a:endParaRPr lang="ru-RU"/>
        </a:p>
      </dgm:t>
    </dgm:pt>
    <dgm:pt modelId="{ACABAC21-A12D-4CBC-B952-3A73C95768F1}" type="pres">
      <dgm:prSet presAssocID="{4199C120-FE21-41AC-9A33-F6885A63D66E}" presName="connTx" presStyleLbl="parChTrans1D2" presStyleIdx="4" presStyleCnt="5"/>
      <dgm:spPr/>
      <dgm:t>
        <a:bodyPr/>
        <a:lstStyle/>
        <a:p>
          <a:endParaRPr lang="ru-RU"/>
        </a:p>
      </dgm:t>
    </dgm:pt>
    <dgm:pt modelId="{21AB2C71-7445-44F1-88DA-8920B87614F7}" type="pres">
      <dgm:prSet presAssocID="{C3B366E1-35BE-4501-9211-79E56F24F0B1}" presName="node" presStyleLbl="node1" presStyleIdx="4" presStyleCnt="5" custScaleX="127730" custScaleY="124231" custRadScaleRad="93229" custRadScaleInc="1978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8874F13-6538-48E1-A11B-C8286704D7D5}" srcId="{1F8E4B7B-3190-492B-BA7B-9B52CE7D79BE}" destId="{5A1914C5-A470-4C7F-BD45-3BF4A505E61B}" srcOrd="6" destOrd="0" parTransId="{71F6EE6C-D40F-43B8-9966-BC7473CFE9A1}" sibTransId="{FA038D41-E7F2-46FE-BE06-27D296653FF9}"/>
    <dgm:cxn modelId="{2E72A710-8600-4508-B6EB-7C78D4AB7C14}" type="presOf" srcId="{607EE9E9-D002-42FE-B74D-D945412804DF}" destId="{9C4E9843-91FB-4B66-AD05-A718EA51A920}" srcOrd="1" destOrd="0" presId="urn:microsoft.com/office/officeart/2005/8/layout/radial1"/>
    <dgm:cxn modelId="{199ADF5D-5788-40B1-AA66-A9206F28E623}" srcId="{1F8E4B7B-3190-492B-BA7B-9B52CE7D79BE}" destId="{28FD6451-45F9-4296-BBCE-E3E90B8102E0}" srcOrd="11" destOrd="0" parTransId="{2F72FD44-569C-476B-8044-6892A8D39D54}" sibTransId="{54EBC7FE-99CE-43D4-B909-844D90D79D25}"/>
    <dgm:cxn modelId="{67377341-40EB-4705-81B1-B46B4A17AC7A}" type="presOf" srcId="{7FE7A46F-F120-46C2-8441-BB1D9BA17B40}" destId="{6CEA8AA8-969F-4D16-AA37-493DEC7B2497}" srcOrd="1" destOrd="0" presId="urn:microsoft.com/office/officeart/2005/8/layout/radial1"/>
    <dgm:cxn modelId="{1AB39086-C25E-4ABE-878B-C30FE6484202}" srcId="{B179D74B-D7BA-4ED1-A72F-D0DA76E8417A}" destId="{5A305073-4AE3-4F5A-9103-E20EE30AA624}" srcOrd="1" destOrd="0" parTransId="{15828F25-D9DC-474E-BDB7-D0C96BB09D53}" sibTransId="{E9C62FCB-D719-489F-AD23-B2692E2F13DF}"/>
    <dgm:cxn modelId="{B7E43F92-A023-4EED-9D72-BEEE8E832339}" type="presOf" srcId="{7FE7A46F-F120-46C2-8441-BB1D9BA17B40}" destId="{6CE479B8-58DF-48DD-AC0B-D0C5FC6877CB}" srcOrd="0" destOrd="0" presId="urn:microsoft.com/office/officeart/2005/8/layout/radial1"/>
    <dgm:cxn modelId="{772AAF1E-BAD1-4AC7-A11E-46EFCFCC3F45}" srcId="{1F8E4B7B-3190-492B-BA7B-9B52CE7D79BE}" destId="{F62287E6-B8D7-4BF8-B2CD-9BB47DA6CC3F}" srcOrd="8" destOrd="0" parTransId="{784B67E4-7427-485C-964B-FC04C79BA646}" sibTransId="{DEDA7E1E-93E9-4BE0-8563-B2A55B7186D9}"/>
    <dgm:cxn modelId="{6AF933AA-2057-4700-99BF-1DC996F2DA47}" srcId="{1F8E4B7B-3190-492B-BA7B-9B52CE7D79BE}" destId="{4DEE234A-F768-4B72-9D96-AB0E984D0FB0}" srcOrd="13" destOrd="0" parTransId="{1493922C-B4E1-4ADB-B1BD-D593609F293B}" sibTransId="{C886C9CC-4E17-49C8-965F-8B6531D0AE20}"/>
    <dgm:cxn modelId="{B6EBD744-2FC9-4DB6-AADB-A0DC8052B6D6}" srcId="{1F8E4B7B-3190-492B-BA7B-9B52CE7D79BE}" destId="{DAB78C95-2ABE-43A1-8C52-982D711CBBD3}" srcOrd="7" destOrd="0" parTransId="{68E9A88C-222F-4CBE-8233-E72B4E8D0964}" sibTransId="{6F327190-DB13-42A5-981B-3AAC049E85D9}"/>
    <dgm:cxn modelId="{0056C6F0-81D1-47C9-84A7-691B8A3373C5}" srcId="{1F8E4B7B-3190-492B-BA7B-9B52CE7D79BE}" destId="{BEB47B71-2B2B-471B-8254-6425DC3467DC}" srcOrd="3" destOrd="0" parTransId="{A40E38AA-33C7-4DB5-8CB8-FD872031BB8E}" sibTransId="{D6935280-0094-491F-B9B5-09793877922D}"/>
    <dgm:cxn modelId="{ADEE1F22-0320-4EE8-A511-8E4465FD7D51}" type="presOf" srcId="{15828F25-D9DC-474E-BDB7-D0C96BB09D53}" destId="{40A4609C-9060-46DB-B6FB-91E6E6B2159D}" srcOrd="1" destOrd="0" presId="urn:microsoft.com/office/officeart/2005/8/layout/radial1"/>
    <dgm:cxn modelId="{6E64CDD4-DD55-4879-97F3-53C289B68D18}" srcId="{1F8E4B7B-3190-492B-BA7B-9B52CE7D79BE}" destId="{6ECB981E-F085-4D98-9472-2BE577BE507B}" srcOrd="14" destOrd="0" parTransId="{EC7F1BEB-B370-461E-8CB4-1ECA98D18C84}" sibTransId="{D3D34119-1DE8-4F0A-9806-7E2D0E5E3C70}"/>
    <dgm:cxn modelId="{15A2BEBA-BFD5-4334-8A52-9A9D47155D92}" srcId="{1F8E4B7B-3190-492B-BA7B-9B52CE7D79BE}" destId="{2C5A668E-7D5C-4ABF-8FFC-18A5A96A1DA9}" srcOrd="2" destOrd="0" parTransId="{90B2D13E-1E7D-4C52-B871-EA356C089E73}" sibTransId="{CB361F55-463C-460A-ABD2-F8D352C625BB}"/>
    <dgm:cxn modelId="{CC52372C-3F24-4976-B368-F722462C358C}" srcId="{1F8E4B7B-3190-492B-BA7B-9B52CE7D79BE}" destId="{B84009C1-1397-4DD5-89E8-97AF7D6E1DC0}" srcOrd="5" destOrd="0" parTransId="{A25F939E-937A-4E54-8470-45BEA4B44D22}" sibTransId="{9D171216-9D62-46A2-88BD-E280D347225E}"/>
    <dgm:cxn modelId="{A1F87E69-0B9E-448D-B0F8-A8DE77958EE7}" srcId="{1F8E4B7B-3190-492B-BA7B-9B52CE7D79BE}" destId="{2EE46889-1A09-4806-B089-801B04171E60}" srcOrd="16" destOrd="0" parTransId="{A6000D43-5024-43C0-8574-7AEB0E68720C}" sibTransId="{67DDBE8F-98D4-49F8-8FAB-FF2F0E4F950D}"/>
    <dgm:cxn modelId="{46FABFBB-B13D-4D4A-BA26-7776B7A45EE0}" srcId="{1F8E4B7B-3190-492B-BA7B-9B52CE7D79BE}" destId="{741C1C53-ADB0-4601-9C21-1AAE68E9BA77}" srcOrd="15" destOrd="0" parTransId="{787F8F0E-AB9C-4B5E-8FD0-E0A17B99B8FC}" sibTransId="{D3BA8B9C-BFDD-42F1-9379-2D68E54701DB}"/>
    <dgm:cxn modelId="{E563DC2D-33EF-4B7E-B2D7-E2628C305998}" type="presOf" srcId="{5A305073-4AE3-4F5A-9103-E20EE30AA624}" destId="{B4689F4D-C616-4B5A-AB08-969AFEC6F29C}" srcOrd="0" destOrd="0" presId="urn:microsoft.com/office/officeart/2005/8/layout/radial1"/>
    <dgm:cxn modelId="{D015EBAF-0B0F-4D0A-8F07-38D39946D720}" srcId="{B179D74B-D7BA-4ED1-A72F-D0DA76E8417A}" destId="{C6A1BDBE-B799-45DE-8DF1-D0A56A293435}" srcOrd="2" destOrd="0" parTransId="{7FE7A46F-F120-46C2-8441-BB1D9BA17B40}" sibTransId="{B358B0F7-9D28-4C8F-9C22-734A2FEDCC8D}"/>
    <dgm:cxn modelId="{F126CC62-59BE-4B5D-9110-7B2EC99E4E61}" type="presOf" srcId="{4199C120-FE21-41AC-9A33-F6885A63D66E}" destId="{38A04AD7-3C30-42FD-9169-981E636C19E5}" srcOrd="0" destOrd="0" presId="urn:microsoft.com/office/officeart/2005/8/layout/radial1"/>
    <dgm:cxn modelId="{3BEB6AFE-82F2-4857-B390-6A6AE7CA7ED0}" type="presOf" srcId="{1F8E4B7B-3190-492B-BA7B-9B52CE7D79BE}" destId="{FC4E895A-5CB6-4776-9D34-BC12EF08CF61}" srcOrd="0" destOrd="0" presId="urn:microsoft.com/office/officeart/2005/8/layout/radial1"/>
    <dgm:cxn modelId="{7B9B98B8-F261-4034-863A-1BABAE1194AD}" type="presOf" srcId="{F986B101-2D04-4E3D-8735-12066002DCA2}" destId="{E5D811FC-7971-4430-8A28-1798A91448B2}" srcOrd="0" destOrd="0" presId="urn:microsoft.com/office/officeart/2005/8/layout/radial1"/>
    <dgm:cxn modelId="{5740E215-E9F5-4EF9-9D68-BA418FCC9C1B}" type="presOf" srcId="{F986B101-2D04-4E3D-8735-12066002DCA2}" destId="{DF6EDE72-0B1B-4A13-B586-C939D94F44B0}" srcOrd="1" destOrd="0" presId="urn:microsoft.com/office/officeart/2005/8/layout/radial1"/>
    <dgm:cxn modelId="{FB20F822-177B-4BA5-8D63-A940CF701DD6}" srcId="{1F8E4B7B-3190-492B-BA7B-9B52CE7D79BE}" destId="{B179D74B-D7BA-4ED1-A72F-D0DA76E8417A}" srcOrd="0" destOrd="0" parTransId="{2593081F-B3F6-458C-9839-9366C7AB704F}" sibTransId="{C467CE14-FCF4-4A26-A9B5-33DBF19BA512}"/>
    <dgm:cxn modelId="{61954E53-649D-44BD-807A-CA6B555F2366}" type="presOf" srcId="{B179D74B-D7BA-4ED1-A72F-D0DA76E8417A}" destId="{22672531-8C33-499F-A8B8-1F76FA72B8E1}" srcOrd="0" destOrd="0" presId="urn:microsoft.com/office/officeart/2005/8/layout/radial1"/>
    <dgm:cxn modelId="{79ED8E35-A2BE-4B2E-9069-4F2BA267B33D}" srcId="{1F8E4B7B-3190-492B-BA7B-9B52CE7D79BE}" destId="{BFF29C8B-E435-4586-9B3B-5CD319718742}" srcOrd="10" destOrd="0" parTransId="{419C7814-EE9B-426A-A5E9-042BFEFACDAA}" sibTransId="{C7795094-6DB5-4D91-9F9E-0C5AD0001A30}"/>
    <dgm:cxn modelId="{9FB9F788-13E7-4018-98F6-FAEC4CB71A2C}" type="presOf" srcId="{607EE9E9-D002-42FE-B74D-D945412804DF}" destId="{2CB797D3-131D-4B40-8D1C-3C0BCCD4E26A}" srcOrd="0" destOrd="0" presId="urn:microsoft.com/office/officeart/2005/8/layout/radial1"/>
    <dgm:cxn modelId="{62680DEC-9C34-439E-B5E6-62FFB572AD0F}" srcId="{1F8E4B7B-3190-492B-BA7B-9B52CE7D79BE}" destId="{3FAF614F-E111-4CCB-86C3-AD6B6950CF5A}" srcOrd="9" destOrd="0" parTransId="{62F22F46-97B3-4776-9088-8B2D67E1DD78}" sibTransId="{EF0EA7DB-F32A-4220-89A0-6BB29D5CB53B}"/>
    <dgm:cxn modelId="{1D5B5017-B19F-46AD-8321-99798FFC332B}" type="presOf" srcId="{065A3735-5D80-4FA3-B867-379611BFBD38}" destId="{9F81A141-1B04-4A03-B238-37F7A90993F2}" srcOrd="0" destOrd="0" presId="urn:microsoft.com/office/officeart/2005/8/layout/radial1"/>
    <dgm:cxn modelId="{1B2D08A9-FD2B-4C26-B84F-A6C6038E479D}" srcId="{B179D74B-D7BA-4ED1-A72F-D0DA76E8417A}" destId="{C3B366E1-35BE-4501-9211-79E56F24F0B1}" srcOrd="4" destOrd="0" parTransId="{4199C120-FE21-41AC-9A33-F6885A63D66E}" sibTransId="{AB4F022C-2B6F-4D5A-8949-0266BBDB6FAD}"/>
    <dgm:cxn modelId="{1DF804A5-A7D9-4262-A1D0-57401617D032}" type="presOf" srcId="{D3913F27-E24C-40CD-AFE9-DDAE93138E32}" destId="{B73BB58B-01B7-42F4-9905-9F1B2B2B2E86}" srcOrd="0" destOrd="0" presId="urn:microsoft.com/office/officeart/2005/8/layout/radial1"/>
    <dgm:cxn modelId="{3CCC519B-3654-49C7-866D-91000212BC6A}" srcId="{B179D74B-D7BA-4ED1-A72F-D0DA76E8417A}" destId="{065A3735-5D80-4FA3-B867-379611BFBD38}" srcOrd="0" destOrd="0" parTransId="{607EE9E9-D002-42FE-B74D-D945412804DF}" sibTransId="{44CB75F3-3FAE-4B6F-BF71-2569BC52F44B}"/>
    <dgm:cxn modelId="{156B6051-5692-4541-A459-66E6C1EB5FEF}" type="presOf" srcId="{15828F25-D9DC-474E-BDB7-D0C96BB09D53}" destId="{09F81971-61A1-4CB0-8EEA-38BD69D84A68}" srcOrd="0" destOrd="0" presId="urn:microsoft.com/office/officeart/2005/8/layout/radial1"/>
    <dgm:cxn modelId="{43A8DC1E-2BBF-4BCB-97D0-2B7F570A89C6}" type="presOf" srcId="{4199C120-FE21-41AC-9A33-F6885A63D66E}" destId="{ACABAC21-A12D-4CBC-B952-3A73C95768F1}" srcOrd="1" destOrd="0" presId="urn:microsoft.com/office/officeart/2005/8/layout/radial1"/>
    <dgm:cxn modelId="{FE0BCF8E-D340-454A-9D1E-33E5D03F5E12}" srcId="{1F8E4B7B-3190-492B-BA7B-9B52CE7D79BE}" destId="{56AAF225-5D0C-4A0D-BEB7-105BB5E777DF}" srcOrd="1" destOrd="0" parTransId="{26DC4018-436F-46AB-8945-1FE7E07EAD0E}" sibTransId="{E0152153-8D94-4B8E-83BA-7CFDB2DE7512}"/>
    <dgm:cxn modelId="{DA9769FB-9DF6-4364-B012-4ACFEC2B1AC4}" type="presOf" srcId="{C3B366E1-35BE-4501-9211-79E56F24F0B1}" destId="{21AB2C71-7445-44F1-88DA-8920B87614F7}" srcOrd="0" destOrd="0" presId="urn:microsoft.com/office/officeart/2005/8/layout/radial1"/>
    <dgm:cxn modelId="{D7C32E66-81EA-4D82-A505-FE7E733AE619}" srcId="{1F8E4B7B-3190-492B-BA7B-9B52CE7D79BE}" destId="{54969B65-E0AB-4F14-8FAC-AC3A53C308A4}" srcOrd="12" destOrd="0" parTransId="{1A8C79CC-737D-47B3-9125-BF9E52A9ED44}" sibTransId="{A4E8447A-2906-4868-9FB8-53A78A892423}"/>
    <dgm:cxn modelId="{74181810-410D-4DD9-BA65-624BC33E792F}" srcId="{1F8E4B7B-3190-492B-BA7B-9B52CE7D79BE}" destId="{12DE6670-7AE1-4322-9259-28A3BD2796B6}" srcOrd="4" destOrd="0" parTransId="{DF948D65-6815-4523-B8A9-C249219E992E}" sibTransId="{344CD693-323B-42FB-880B-B9B8A805CF9F}"/>
    <dgm:cxn modelId="{67B53CC9-EAD6-4807-A826-60948956F288}" srcId="{B179D74B-D7BA-4ED1-A72F-D0DA76E8417A}" destId="{D3913F27-E24C-40CD-AFE9-DDAE93138E32}" srcOrd="3" destOrd="0" parTransId="{F986B101-2D04-4E3D-8735-12066002DCA2}" sibTransId="{CB8E9DCB-886A-4917-B75A-D6CABEF1A2D5}"/>
    <dgm:cxn modelId="{32D66934-A953-4DBA-B2D0-371237A620D4}" type="presOf" srcId="{C6A1BDBE-B799-45DE-8DF1-D0A56A293435}" destId="{A6529843-AF44-44C9-93DF-E3B0991FDD04}" srcOrd="0" destOrd="0" presId="urn:microsoft.com/office/officeart/2005/8/layout/radial1"/>
    <dgm:cxn modelId="{9842A7DB-F0C4-47A2-8571-1F5C61C2A933}" type="presParOf" srcId="{FC4E895A-5CB6-4776-9D34-BC12EF08CF61}" destId="{22672531-8C33-499F-A8B8-1F76FA72B8E1}" srcOrd="0" destOrd="0" presId="urn:microsoft.com/office/officeart/2005/8/layout/radial1"/>
    <dgm:cxn modelId="{2A7E0DC7-6943-42F7-884C-BDD7190C1C4C}" type="presParOf" srcId="{FC4E895A-5CB6-4776-9D34-BC12EF08CF61}" destId="{2CB797D3-131D-4B40-8D1C-3C0BCCD4E26A}" srcOrd="1" destOrd="0" presId="urn:microsoft.com/office/officeart/2005/8/layout/radial1"/>
    <dgm:cxn modelId="{5C730098-58E0-40BA-A168-84F95F35D36E}" type="presParOf" srcId="{2CB797D3-131D-4B40-8D1C-3C0BCCD4E26A}" destId="{9C4E9843-91FB-4B66-AD05-A718EA51A920}" srcOrd="0" destOrd="0" presId="urn:microsoft.com/office/officeart/2005/8/layout/radial1"/>
    <dgm:cxn modelId="{FF88265D-50E6-488A-9557-FDC83B543FB3}" type="presParOf" srcId="{FC4E895A-5CB6-4776-9D34-BC12EF08CF61}" destId="{9F81A141-1B04-4A03-B238-37F7A90993F2}" srcOrd="2" destOrd="0" presId="urn:microsoft.com/office/officeart/2005/8/layout/radial1"/>
    <dgm:cxn modelId="{0E1A5E68-7F1D-4336-AFD5-2B41F3EF0116}" type="presParOf" srcId="{FC4E895A-5CB6-4776-9D34-BC12EF08CF61}" destId="{09F81971-61A1-4CB0-8EEA-38BD69D84A68}" srcOrd="3" destOrd="0" presId="urn:microsoft.com/office/officeart/2005/8/layout/radial1"/>
    <dgm:cxn modelId="{B32819D3-BA90-4EA7-A174-669B4E9C9E09}" type="presParOf" srcId="{09F81971-61A1-4CB0-8EEA-38BD69D84A68}" destId="{40A4609C-9060-46DB-B6FB-91E6E6B2159D}" srcOrd="0" destOrd="0" presId="urn:microsoft.com/office/officeart/2005/8/layout/radial1"/>
    <dgm:cxn modelId="{A01ADEF9-0477-4B84-A530-68330066FEF2}" type="presParOf" srcId="{FC4E895A-5CB6-4776-9D34-BC12EF08CF61}" destId="{B4689F4D-C616-4B5A-AB08-969AFEC6F29C}" srcOrd="4" destOrd="0" presId="urn:microsoft.com/office/officeart/2005/8/layout/radial1"/>
    <dgm:cxn modelId="{CD6A5E02-569B-404E-8D17-D042E070BA3E}" type="presParOf" srcId="{FC4E895A-5CB6-4776-9D34-BC12EF08CF61}" destId="{6CE479B8-58DF-48DD-AC0B-D0C5FC6877CB}" srcOrd="5" destOrd="0" presId="urn:microsoft.com/office/officeart/2005/8/layout/radial1"/>
    <dgm:cxn modelId="{2F0D3CB1-3DE2-4CC4-AA2E-ADC928D2DF16}" type="presParOf" srcId="{6CE479B8-58DF-48DD-AC0B-D0C5FC6877CB}" destId="{6CEA8AA8-969F-4D16-AA37-493DEC7B2497}" srcOrd="0" destOrd="0" presId="urn:microsoft.com/office/officeart/2005/8/layout/radial1"/>
    <dgm:cxn modelId="{7E460151-1052-46A5-BC45-2A30B0B12910}" type="presParOf" srcId="{FC4E895A-5CB6-4776-9D34-BC12EF08CF61}" destId="{A6529843-AF44-44C9-93DF-E3B0991FDD04}" srcOrd="6" destOrd="0" presId="urn:microsoft.com/office/officeart/2005/8/layout/radial1"/>
    <dgm:cxn modelId="{7886D203-7F6A-4753-809E-CD726904E7C6}" type="presParOf" srcId="{FC4E895A-5CB6-4776-9D34-BC12EF08CF61}" destId="{E5D811FC-7971-4430-8A28-1798A91448B2}" srcOrd="7" destOrd="0" presId="urn:microsoft.com/office/officeart/2005/8/layout/radial1"/>
    <dgm:cxn modelId="{D31A5948-91EB-422E-8A73-9817E4B9F35B}" type="presParOf" srcId="{E5D811FC-7971-4430-8A28-1798A91448B2}" destId="{DF6EDE72-0B1B-4A13-B586-C939D94F44B0}" srcOrd="0" destOrd="0" presId="urn:microsoft.com/office/officeart/2005/8/layout/radial1"/>
    <dgm:cxn modelId="{2D546AD7-1BB3-445F-8A5D-2CAAB5D9B380}" type="presParOf" srcId="{FC4E895A-5CB6-4776-9D34-BC12EF08CF61}" destId="{B73BB58B-01B7-42F4-9905-9F1B2B2B2E86}" srcOrd="8" destOrd="0" presId="urn:microsoft.com/office/officeart/2005/8/layout/radial1"/>
    <dgm:cxn modelId="{A423ECA3-5145-4F2E-B06F-3FD3C510E998}" type="presParOf" srcId="{FC4E895A-5CB6-4776-9D34-BC12EF08CF61}" destId="{38A04AD7-3C30-42FD-9169-981E636C19E5}" srcOrd="9" destOrd="0" presId="urn:microsoft.com/office/officeart/2005/8/layout/radial1"/>
    <dgm:cxn modelId="{70E71E62-29E0-4D16-A40E-08C7DA0F2489}" type="presParOf" srcId="{38A04AD7-3C30-42FD-9169-981E636C19E5}" destId="{ACABAC21-A12D-4CBC-B952-3A73C95768F1}" srcOrd="0" destOrd="0" presId="urn:microsoft.com/office/officeart/2005/8/layout/radial1"/>
    <dgm:cxn modelId="{9B8D9CD8-D374-4837-A785-1ED4AE005BD7}" type="presParOf" srcId="{FC4E895A-5CB6-4776-9D34-BC12EF08CF61}" destId="{21AB2C71-7445-44F1-88DA-8920B87614F7}" srcOrd="10" destOrd="0" presId="urn:microsoft.com/office/officeart/2005/8/layout/radial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F8E4B7B-3190-492B-BA7B-9B52CE7D79BE}" type="doc">
      <dgm:prSet loTypeId="urn:microsoft.com/office/officeart/2005/8/layout/radial1" loCatId="cycle" qsTypeId="urn:microsoft.com/office/officeart/2005/8/quickstyle/3d2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B179D74B-D7BA-4ED1-A72F-D0DA76E8417A}">
      <dgm:prSet phldrT="[Текст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spcAft>
              <a:spcPct val="35000"/>
            </a:spcAft>
          </a:pPr>
          <a:r>
            <a:rPr lang="ru-RU" sz="14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Всего </a:t>
          </a:r>
        </a:p>
        <a:p>
          <a:pPr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7638,661 тыс.</a:t>
          </a:r>
          <a:r>
            <a:rPr lang="en-US" sz="14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рублей</a:t>
          </a:r>
          <a:endParaRPr lang="ru-RU" sz="14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2593081F-B3F6-458C-9839-9366C7AB704F}" type="parTrans" cxnId="{FB20F822-177B-4BA5-8D63-A940CF701DD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467CE14-FCF4-4A26-A9B5-33DBF19BA512}" type="sibTrans" cxnId="{FB20F822-177B-4BA5-8D63-A940CF701DD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065A3735-5D80-4FA3-B867-379611BFBD38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Национальная экономика</a:t>
          </a:r>
        </a:p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0,00 тыс. рублей </a:t>
          </a:r>
        </a:p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0  %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607EE9E9-D002-42FE-B74D-D945412804DF}" type="parTrans" cxnId="{3CCC519B-3654-49C7-866D-91000212BC6A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4CB75F3-3FAE-4B6F-BF71-2569BC52F44B}" type="sibTrans" cxnId="{3CCC519B-3654-49C7-866D-91000212BC6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A305073-4AE3-4F5A-9103-E20EE30AA624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Мобилизационная и вневойсковая подготовка 165,396 тыс. рублей</a:t>
          </a:r>
        </a:p>
        <a:p>
          <a:pPr>
            <a:spcAft>
              <a:spcPct val="3500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15828F25-D9DC-474E-BDB7-D0C96BB09D53}" type="parTrans" cxnId="{1AB39086-C25E-4ABE-878B-C30FE6484202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9C62FCB-D719-489F-AD23-B2692E2F13DF}" type="sibTrans" cxnId="{1AB39086-C25E-4ABE-878B-C30FE6484202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6A1BDBE-B799-45DE-8DF1-D0A56A293435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Жилищно-коммунальное хозяйство</a:t>
          </a:r>
        </a:p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200,002 тыс.рублей</a:t>
          </a:r>
        </a:p>
      </dgm:t>
    </dgm:pt>
    <dgm:pt modelId="{7FE7A46F-F120-46C2-8441-BB1D9BA17B40}" type="parTrans" cxnId="{D015EBAF-0B0F-4D0A-8F07-38D39946D720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358B0F7-9D28-4C8F-9C22-734A2FEDCC8D}" type="sibTrans" cxnId="{D015EBAF-0B0F-4D0A-8F07-38D39946D72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D3913F27-E24C-40CD-AFE9-DDAE93138E32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Общегосударственные вопросы           5805,634 тыс. рублей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F986B101-2D04-4E3D-8735-12066002DCA2}" type="parTrans" cxnId="{67B53CC9-EAD6-4807-A826-60948956F288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B8E9DCB-886A-4917-B75A-D6CABEF1A2D5}" type="sibTrans" cxnId="{67B53CC9-EAD6-4807-A826-60948956F288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3B366E1-35BE-4501-9211-79E56F24F0B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Культура, кинематография</a:t>
          </a:r>
        </a:p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1467,629 тыс. рублей</a:t>
          </a:r>
        </a:p>
      </dgm:t>
    </dgm:pt>
    <dgm:pt modelId="{4199C120-FE21-41AC-9A33-F6885A63D66E}" type="parTrans" cxnId="{1B2D08A9-FD2B-4C26-B84F-A6C6038E479D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B4F022C-2B6F-4D5A-8949-0266BBDB6FAD}" type="sibTrans" cxnId="{1B2D08A9-FD2B-4C26-B84F-A6C6038E479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6AAF225-5D0C-4A0D-BEB7-105BB5E777DF}">
      <dgm:prSet/>
      <dgm:spPr/>
      <dgm:t>
        <a:bodyPr/>
        <a:lstStyle/>
        <a:p>
          <a:endParaRPr lang="ru-RU" sz="1400"/>
        </a:p>
      </dgm:t>
    </dgm:pt>
    <dgm:pt modelId="{26DC4018-436F-46AB-8945-1FE7E07EAD0E}" type="parTrans" cxnId="{FE0BCF8E-D340-454A-9D1E-33E5D03F5E12}">
      <dgm:prSet/>
      <dgm:spPr/>
      <dgm:t>
        <a:bodyPr/>
        <a:lstStyle/>
        <a:p>
          <a:endParaRPr lang="ru-RU"/>
        </a:p>
      </dgm:t>
    </dgm:pt>
    <dgm:pt modelId="{E0152153-8D94-4B8E-83BA-7CFDB2DE7512}" type="sibTrans" cxnId="{FE0BCF8E-D340-454A-9D1E-33E5D03F5E12}">
      <dgm:prSet/>
      <dgm:spPr/>
      <dgm:t>
        <a:bodyPr/>
        <a:lstStyle/>
        <a:p>
          <a:endParaRPr lang="ru-RU"/>
        </a:p>
      </dgm:t>
    </dgm:pt>
    <dgm:pt modelId="{2C5A668E-7D5C-4ABF-8FFC-18A5A96A1DA9}">
      <dgm:prSet/>
      <dgm:spPr/>
      <dgm:t>
        <a:bodyPr/>
        <a:lstStyle/>
        <a:p>
          <a:endParaRPr lang="ru-RU" sz="1400"/>
        </a:p>
      </dgm:t>
    </dgm:pt>
    <dgm:pt modelId="{90B2D13E-1E7D-4C52-B871-EA356C089E73}" type="parTrans" cxnId="{15A2BEBA-BFD5-4334-8A52-9A9D47155D92}">
      <dgm:prSet/>
      <dgm:spPr/>
      <dgm:t>
        <a:bodyPr/>
        <a:lstStyle/>
        <a:p>
          <a:endParaRPr lang="ru-RU"/>
        </a:p>
      </dgm:t>
    </dgm:pt>
    <dgm:pt modelId="{CB361F55-463C-460A-ABD2-F8D352C625BB}" type="sibTrans" cxnId="{15A2BEBA-BFD5-4334-8A52-9A9D47155D92}">
      <dgm:prSet/>
      <dgm:spPr/>
      <dgm:t>
        <a:bodyPr/>
        <a:lstStyle/>
        <a:p>
          <a:endParaRPr lang="ru-RU"/>
        </a:p>
      </dgm:t>
    </dgm:pt>
    <dgm:pt modelId="{BEB47B71-2B2B-471B-8254-6425DC3467DC}">
      <dgm:prSet/>
      <dgm:spPr/>
      <dgm:t>
        <a:bodyPr/>
        <a:lstStyle/>
        <a:p>
          <a:endParaRPr lang="ru-RU" sz="1400"/>
        </a:p>
      </dgm:t>
    </dgm:pt>
    <dgm:pt modelId="{A40E38AA-33C7-4DB5-8CB8-FD872031BB8E}" type="parTrans" cxnId="{0056C6F0-81D1-47C9-84A7-691B8A3373C5}">
      <dgm:prSet/>
      <dgm:spPr/>
      <dgm:t>
        <a:bodyPr/>
        <a:lstStyle/>
        <a:p>
          <a:endParaRPr lang="ru-RU"/>
        </a:p>
      </dgm:t>
    </dgm:pt>
    <dgm:pt modelId="{D6935280-0094-491F-B9B5-09793877922D}" type="sibTrans" cxnId="{0056C6F0-81D1-47C9-84A7-691B8A3373C5}">
      <dgm:prSet/>
      <dgm:spPr/>
      <dgm:t>
        <a:bodyPr/>
        <a:lstStyle/>
        <a:p>
          <a:endParaRPr lang="ru-RU"/>
        </a:p>
      </dgm:t>
    </dgm:pt>
    <dgm:pt modelId="{12DE6670-7AE1-4322-9259-28A3BD2796B6}">
      <dgm:prSet/>
      <dgm:spPr/>
      <dgm:t>
        <a:bodyPr/>
        <a:lstStyle/>
        <a:p>
          <a:endParaRPr lang="ru-RU" sz="1400"/>
        </a:p>
      </dgm:t>
    </dgm:pt>
    <dgm:pt modelId="{DF948D65-6815-4523-B8A9-C249219E992E}" type="parTrans" cxnId="{74181810-410D-4DD9-BA65-624BC33E792F}">
      <dgm:prSet/>
      <dgm:spPr/>
      <dgm:t>
        <a:bodyPr/>
        <a:lstStyle/>
        <a:p>
          <a:endParaRPr lang="ru-RU"/>
        </a:p>
      </dgm:t>
    </dgm:pt>
    <dgm:pt modelId="{344CD693-323B-42FB-880B-B9B8A805CF9F}" type="sibTrans" cxnId="{74181810-410D-4DD9-BA65-624BC33E792F}">
      <dgm:prSet/>
      <dgm:spPr/>
      <dgm:t>
        <a:bodyPr/>
        <a:lstStyle/>
        <a:p>
          <a:endParaRPr lang="ru-RU"/>
        </a:p>
      </dgm:t>
    </dgm:pt>
    <dgm:pt modelId="{B84009C1-1397-4DD5-89E8-97AF7D6E1DC0}">
      <dgm:prSet/>
      <dgm:spPr/>
      <dgm:t>
        <a:bodyPr/>
        <a:lstStyle/>
        <a:p>
          <a:endParaRPr lang="ru-RU" sz="1400"/>
        </a:p>
      </dgm:t>
    </dgm:pt>
    <dgm:pt modelId="{A25F939E-937A-4E54-8470-45BEA4B44D22}" type="parTrans" cxnId="{CC52372C-3F24-4976-B368-F722462C358C}">
      <dgm:prSet/>
      <dgm:spPr/>
      <dgm:t>
        <a:bodyPr/>
        <a:lstStyle/>
        <a:p>
          <a:endParaRPr lang="ru-RU"/>
        </a:p>
      </dgm:t>
    </dgm:pt>
    <dgm:pt modelId="{9D171216-9D62-46A2-88BD-E280D347225E}" type="sibTrans" cxnId="{CC52372C-3F24-4976-B368-F722462C358C}">
      <dgm:prSet/>
      <dgm:spPr/>
      <dgm:t>
        <a:bodyPr/>
        <a:lstStyle/>
        <a:p>
          <a:endParaRPr lang="ru-RU"/>
        </a:p>
      </dgm:t>
    </dgm:pt>
    <dgm:pt modelId="{5A1914C5-A470-4C7F-BD45-3BF4A505E61B}">
      <dgm:prSet/>
      <dgm:spPr/>
      <dgm:t>
        <a:bodyPr/>
        <a:lstStyle/>
        <a:p>
          <a:pPr rtl="0"/>
          <a:endParaRPr lang="ru-RU" sz="1400" b="0" i="0" u="none" baseline="0"/>
        </a:p>
      </dgm:t>
    </dgm:pt>
    <dgm:pt modelId="{71F6EE6C-D40F-43B8-9966-BC7473CFE9A1}" type="parTrans" cxnId="{A8874F13-6538-48E1-A11B-C8286704D7D5}">
      <dgm:prSet/>
      <dgm:spPr/>
      <dgm:t>
        <a:bodyPr/>
        <a:lstStyle/>
        <a:p>
          <a:endParaRPr lang="ru-RU"/>
        </a:p>
      </dgm:t>
    </dgm:pt>
    <dgm:pt modelId="{FA038D41-E7F2-46FE-BE06-27D296653FF9}" type="sibTrans" cxnId="{A8874F13-6538-48E1-A11B-C8286704D7D5}">
      <dgm:prSet/>
      <dgm:spPr/>
      <dgm:t>
        <a:bodyPr/>
        <a:lstStyle/>
        <a:p>
          <a:endParaRPr lang="ru-RU"/>
        </a:p>
      </dgm:t>
    </dgm:pt>
    <dgm:pt modelId="{DAB78C95-2ABE-43A1-8C52-982D711CBBD3}">
      <dgm:prSet/>
      <dgm:spPr/>
      <dgm:t>
        <a:bodyPr/>
        <a:lstStyle/>
        <a:p>
          <a:endParaRPr lang="ru-RU" sz="1400"/>
        </a:p>
      </dgm:t>
    </dgm:pt>
    <dgm:pt modelId="{68E9A88C-222F-4CBE-8233-E72B4E8D0964}" type="parTrans" cxnId="{B6EBD744-2FC9-4DB6-AADB-A0DC8052B6D6}">
      <dgm:prSet/>
      <dgm:spPr/>
      <dgm:t>
        <a:bodyPr/>
        <a:lstStyle/>
        <a:p>
          <a:endParaRPr lang="ru-RU"/>
        </a:p>
      </dgm:t>
    </dgm:pt>
    <dgm:pt modelId="{6F327190-DB13-42A5-981B-3AAC049E85D9}" type="sibTrans" cxnId="{B6EBD744-2FC9-4DB6-AADB-A0DC8052B6D6}">
      <dgm:prSet/>
      <dgm:spPr/>
      <dgm:t>
        <a:bodyPr/>
        <a:lstStyle/>
        <a:p>
          <a:endParaRPr lang="ru-RU"/>
        </a:p>
      </dgm:t>
    </dgm:pt>
    <dgm:pt modelId="{F62287E6-B8D7-4BF8-B2CD-9BB47DA6CC3F}">
      <dgm:prSet/>
      <dgm:spPr/>
      <dgm:t>
        <a:bodyPr/>
        <a:lstStyle/>
        <a:p>
          <a:endParaRPr lang="ru-RU" sz="1400"/>
        </a:p>
      </dgm:t>
    </dgm:pt>
    <dgm:pt modelId="{784B67E4-7427-485C-964B-FC04C79BA646}" type="parTrans" cxnId="{772AAF1E-BAD1-4AC7-A11E-46EFCFCC3F45}">
      <dgm:prSet/>
      <dgm:spPr/>
      <dgm:t>
        <a:bodyPr/>
        <a:lstStyle/>
        <a:p>
          <a:endParaRPr lang="ru-RU"/>
        </a:p>
      </dgm:t>
    </dgm:pt>
    <dgm:pt modelId="{DEDA7E1E-93E9-4BE0-8563-B2A55B7186D9}" type="sibTrans" cxnId="{772AAF1E-BAD1-4AC7-A11E-46EFCFCC3F45}">
      <dgm:prSet/>
      <dgm:spPr/>
      <dgm:t>
        <a:bodyPr/>
        <a:lstStyle/>
        <a:p>
          <a:endParaRPr lang="ru-RU"/>
        </a:p>
      </dgm:t>
    </dgm:pt>
    <dgm:pt modelId="{3FAF614F-E111-4CCB-86C3-AD6B6950CF5A}">
      <dgm:prSet/>
      <dgm:spPr/>
      <dgm:t>
        <a:bodyPr/>
        <a:lstStyle/>
        <a:p>
          <a:endParaRPr lang="ru-RU" sz="1400"/>
        </a:p>
      </dgm:t>
    </dgm:pt>
    <dgm:pt modelId="{62F22F46-97B3-4776-9088-8B2D67E1DD78}" type="parTrans" cxnId="{62680DEC-9C34-439E-B5E6-62FFB572AD0F}">
      <dgm:prSet/>
      <dgm:spPr/>
      <dgm:t>
        <a:bodyPr/>
        <a:lstStyle/>
        <a:p>
          <a:endParaRPr lang="ru-RU"/>
        </a:p>
      </dgm:t>
    </dgm:pt>
    <dgm:pt modelId="{EF0EA7DB-F32A-4220-89A0-6BB29D5CB53B}" type="sibTrans" cxnId="{62680DEC-9C34-439E-B5E6-62FFB572AD0F}">
      <dgm:prSet/>
      <dgm:spPr/>
      <dgm:t>
        <a:bodyPr/>
        <a:lstStyle/>
        <a:p>
          <a:endParaRPr lang="ru-RU"/>
        </a:p>
      </dgm:t>
    </dgm:pt>
    <dgm:pt modelId="{BFF29C8B-E435-4586-9B3B-5CD319718742}">
      <dgm:prSet/>
      <dgm:spPr/>
      <dgm:t>
        <a:bodyPr/>
        <a:lstStyle/>
        <a:p>
          <a:endParaRPr lang="ru-RU" sz="1400"/>
        </a:p>
      </dgm:t>
    </dgm:pt>
    <dgm:pt modelId="{419C7814-EE9B-426A-A5E9-042BFEFACDAA}" type="parTrans" cxnId="{79ED8E35-A2BE-4B2E-9069-4F2BA267B33D}">
      <dgm:prSet/>
      <dgm:spPr/>
      <dgm:t>
        <a:bodyPr/>
        <a:lstStyle/>
        <a:p>
          <a:endParaRPr lang="ru-RU"/>
        </a:p>
      </dgm:t>
    </dgm:pt>
    <dgm:pt modelId="{C7795094-6DB5-4D91-9F9E-0C5AD0001A30}" type="sibTrans" cxnId="{79ED8E35-A2BE-4B2E-9069-4F2BA267B33D}">
      <dgm:prSet/>
      <dgm:spPr/>
      <dgm:t>
        <a:bodyPr/>
        <a:lstStyle/>
        <a:p>
          <a:endParaRPr lang="ru-RU"/>
        </a:p>
      </dgm:t>
    </dgm:pt>
    <dgm:pt modelId="{28FD6451-45F9-4296-BBCE-E3E90B8102E0}">
      <dgm:prSet/>
      <dgm:spPr/>
      <dgm:t>
        <a:bodyPr/>
        <a:lstStyle/>
        <a:p>
          <a:endParaRPr lang="ru-RU" sz="1400"/>
        </a:p>
      </dgm:t>
    </dgm:pt>
    <dgm:pt modelId="{2F72FD44-569C-476B-8044-6892A8D39D54}" type="parTrans" cxnId="{199ADF5D-5788-40B1-AA66-A9206F28E623}">
      <dgm:prSet/>
      <dgm:spPr/>
      <dgm:t>
        <a:bodyPr/>
        <a:lstStyle/>
        <a:p>
          <a:endParaRPr lang="ru-RU"/>
        </a:p>
      </dgm:t>
    </dgm:pt>
    <dgm:pt modelId="{54EBC7FE-99CE-43D4-B909-844D90D79D25}" type="sibTrans" cxnId="{199ADF5D-5788-40B1-AA66-A9206F28E623}">
      <dgm:prSet/>
      <dgm:spPr/>
      <dgm:t>
        <a:bodyPr/>
        <a:lstStyle/>
        <a:p>
          <a:endParaRPr lang="ru-RU"/>
        </a:p>
      </dgm:t>
    </dgm:pt>
    <dgm:pt modelId="{54969B65-E0AB-4F14-8FAC-AC3A53C308A4}">
      <dgm:prSet/>
      <dgm:spPr/>
      <dgm:t>
        <a:bodyPr/>
        <a:lstStyle/>
        <a:p>
          <a:endParaRPr lang="ru-RU" sz="1400"/>
        </a:p>
      </dgm:t>
    </dgm:pt>
    <dgm:pt modelId="{1A8C79CC-737D-47B3-9125-BF9E52A9ED44}" type="parTrans" cxnId="{D7C32E66-81EA-4D82-A505-FE7E733AE619}">
      <dgm:prSet/>
      <dgm:spPr/>
      <dgm:t>
        <a:bodyPr/>
        <a:lstStyle/>
        <a:p>
          <a:endParaRPr lang="ru-RU"/>
        </a:p>
      </dgm:t>
    </dgm:pt>
    <dgm:pt modelId="{A4E8447A-2906-4868-9FB8-53A78A892423}" type="sibTrans" cxnId="{D7C32E66-81EA-4D82-A505-FE7E733AE619}">
      <dgm:prSet/>
      <dgm:spPr/>
      <dgm:t>
        <a:bodyPr/>
        <a:lstStyle/>
        <a:p>
          <a:endParaRPr lang="ru-RU"/>
        </a:p>
      </dgm:t>
    </dgm:pt>
    <dgm:pt modelId="{4DEE234A-F768-4B72-9D96-AB0E984D0FB0}">
      <dgm:prSet/>
      <dgm:spPr/>
      <dgm:t>
        <a:bodyPr/>
        <a:lstStyle/>
        <a:p>
          <a:endParaRPr lang="ru-RU" sz="1400"/>
        </a:p>
      </dgm:t>
    </dgm:pt>
    <dgm:pt modelId="{1493922C-B4E1-4ADB-B1BD-D593609F293B}" type="parTrans" cxnId="{6AF933AA-2057-4700-99BF-1DC996F2DA47}">
      <dgm:prSet/>
      <dgm:spPr/>
      <dgm:t>
        <a:bodyPr/>
        <a:lstStyle/>
        <a:p>
          <a:endParaRPr lang="ru-RU"/>
        </a:p>
      </dgm:t>
    </dgm:pt>
    <dgm:pt modelId="{C886C9CC-4E17-49C8-965F-8B6531D0AE20}" type="sibTrans" cxnId="{6AF933AA-2057-4700-99BF-1DC996F2DA47}">
      <dgm:prSet/>
      <dgm:spPr/>
      <dgm:t>
        <a:bodyPr/>
        <a:lstStyle/>
        <a:p>
          <a:endParaRPr lang="ru-RU"/>
        </a:p>
      </dgm:t>
    </dgm:pt>
    <dgm:pt modelId="{6ECB981E-F085-4D98-9472-2BE577BE507B}">
      <dgm:prSet/>
      <dgm:spPr/>
      <dgm:t>
        <a:bodyPr/>
        <a:lstStyle/>
        <a:p>
          <a:endParaRPr lang="ru-RU" sz="1400"/>
        </a:p>
      </dgm:t>
    </dgm:pt>
    <dgm:pt modelId="{EC7F1BEB-B370-461E-8CB4-1ECA98D18C84}" type="parTrans" cxnId="{6E64CDD4-DD55-4879-97F3-53C289B68D18}">
      <dgm:prSet/>
      <dgm:spPr/>
      <dgm:t>
        <a:bodyPr/>
        <a:lstStyle/>
        <a:p>
          <a:endParaRPr lang="ru-RU"/>
        </a:p>
      </dgm:t>
    </dgm:pt>
    <dgm:pt modelId="{D3D34119-1DE8-4F0A-9806-7E2D0E5E3C70}" type="sibTrans" cxnId="{6E64CDD4-DD55-4879-97F3-53C289B68D18}">
      <dgm:prSet/>
      <dgm:spPr/>
      <dgm:t>
        <a:bodyPr/>
        <a:lstStyle/>
        <a:p>
          <a:endParaRPr lang="ru-RU"/>
        </a:p>
      </dgm:t>
    </dgm:pt>
    <dgm:pt modelId="{741C1C53-ADB0-4601-9C21-1AAE68E9BA77}">
      <dgm:prSet/>
      <dgm:spPr/>
      <dgm:t>
        <a:bodyPr/>
        <a:lstStyle/>
        <a:p>
          <a:endParaRPr lang="ru-RU" sz="1400"/>
        </a:p>
      </dgm:t>
    </dgm:pt>
    <dgm:pt modelId="{787F8F0E-AB9C-4B5E-8FD0-E0A17B99B8FC}" type="parTrans" cxnId="{46FABFBB-B13D-4D4A-BA26-7776B7A45EE0}">
      <dgm:prSet/>
      <dgm:spPr/>
      <dgm:t>
        <a:bodyPr/>
        <a:lstStyle/>
        <a:p>
          <a:endParaRPr lang="ru-RU"/>
        </a:p>
      </dgm:t>
    </dgm:pt>
    <dgm:pt modelId="{D3BA8B9C-BFDD-42F1-9379-2D68E54701DB}" type="sibTrans" cxnId="{46FABFBB-B13D-4D4A-BA26-7776B7A45EE0}">
      <dgm:prSet/>
      <dgm:spPr/>
      <dgm:t>
        <a:bodyPr/>
        <a:lstStyle/>
        <a:p>
          <a:endParaRPr lang="ru-RU"/>
        </a:p>
      </dgm:t>
    </dgm:pt>
    <dgm:pt modelId="{2EE46889-1A09-4806-B089-801B04171E60}">
      <dgm:prSet/>
      <dgm:spPr/>
      <dgm:t>
        <a:bodyPr/>
        <a:lstStyle/>
        <a:p>
          <a:endParaRPr lang="ru-RU" sz="1400"/>
        </a:p>
      </dgm:t>
    </dgm:pt>
    <dgm:pt modelId="{A6000D43-5024-43C0-8574-7AEB0E68720C}" type="parTrans" cxnId="{A1F87E69-0B9E-448D-B0F8-A8DE77958EE7}">
      <dgm:prSet/>
      <dgm:spPr/>
      <dgm:t>
        <a:bodyPr/>
        <a:lstStyle/>
        <a:p>
          <a:endParaRPr lang="ru-RU"/>
        </a:p>
      </dgm:t>
    </dgm:pt>
    <dgm:pt modelId="{67DDBE8F-98D4-49F8-8FAB-FF2F0E4F950D}" type="sibTrans" cxnId="{A1F87E69-0B9E-448D-B0F8-A8DE77958EE7}">
      <dgm:prSet/>
      <dgm:spPr/>
      <dgm:t>
        <a:bodyPr/>
        <a:lstStyle/>
        <a:p>
          <a:endParaRPr lang="ru-RU"/>
        </a:p>
      </dgm:t>
    </dgm:pt>
    <dgm:pt modelId="{FC4E895A-5CB6-4776-9D34-BC12EF08CF61}" type="pres">
      <dgm:prSet presAssocID="{1F8E4B7B-3190-492B-BA7B-9B52CE7D79B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672531-8C33-499F-A8B8-1F76FA72B8E1}" type="pres">
      <dgm:prSet presAssocID="{B179D74B-D7BA-4ED1-A72F-D0DA76E8417A}" presName="centerShape" presStyleLbl="node0" presStyleIdx="0" presStyleCnt="1" custScaleX="151684" custScaleY="68433" custLinFactNeighborX="254" custLinFactNeighborY="-2563"/>
      <dgm:spPr/>
      <dgm:t>
        <a:bodyPr/>
        <a:lstStyle/>
        <a:p>
          <a:endParaRPr lang="ru-RU"/>
        </a:p>
      </dgm:t>
    </dgm:pt>
    <dgm:pt modelId="{2CB797D3-131D-4B40-8D1C-3C0BCCD4E26A}" type="pres">
      <dgm:prSet presAssocID="{607EE9E9-D002-42FE-B74D-D945412804DF}" presName="Name9" presStyleLbl="parChTrans1D2" presStyleIdx="0" presStyleCnt="5"/>
      <dgm:spPr/>
      <dgm:t>
        <a:bodyPr/>
        <a:lstStyle/>
        <a:p>
          <a:endParaRPr lang="ru-RU"/>
        </a:p>
      </dgm:t>
    </dgm:pt>
    <dgm:pt modelId="{9C4E9843-91FB-4B66-AD05-A718EA51A920}" type="pres">
      <dgm:prSet presAssocID="{607EE9E9-D002-42FE-B74D-D945412804DF}" presName="connTx" presStyleLbl="parChTrans1D2" presStyleIdx="0" presStyleCnt="5"/>
      <dgm:spPr/>
      <dgm:t>
        <a:bodyPr/>
        <a:lstStyle/>
        <a:p>
          <a:endParaRPr lang="ru-RU"/>
        </a:p>
      </dgm:t>
    </dgm:pt>
    <dgm:pt modelId="{9F81A141-1B04-4A03-B238-37F7A90993F2}" type="pres">
      <dgm:prSet presAssocID="{065A3735-5D80-4FA3-B867-379611BFBD38}" presName="node" presStyleLbl="node1" presStyleIdx="0" presStyleCnt="5" custScaleX="136590" custScaleY="127732" custRadScaleRad="141472" custRadScaleInc="-2333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F81971-61A1-4CB0-8EEA-38BD69D84A68}" type="pres">
      <dgm:prSet presAssocID="{15828F25-D9DC-474E-BDB7-D0C96BB09D53}" presName="Name9" presStyleLbl="parChTrans1D2" presStyleIdx="1" presStyleCnt="5"/>
      <dgm:spPr/>
      <dgm:t>
        <a:bodyPr/>
        <a:lstStyle/>
        <a:p>
          <a:endParaRPr lang="ru-RU"/>
        </a:p>
      </dgm:t>
    </dgm:pt>
    <dgm:pt modelId="{40A4609C-9060-46DB-B6FB-91E6E6B2159D}" type="pres">
      <dgm:prSet presAssocID="{15828F25-D9DC-474E-BDB7-D0C96BB09D53}" presName="connTx" presStyleLbl="parChTrans1D2" presStyleIdx="1" presStyleCnt="5"/>
      <dgm:spPr/>
      <dgm:t>
        <a:bodyPr/>
        <a:lstStyle/>
        <a:p>
          <a:endParaRPr lang="ru-RU"/>
        </a:p>
      </dgm:t>
    </dgm:pt>
    <dgm:pt modelId="{B4689F4D-C616-4B5A-AB08-969AFEC6F29C}" type="pres">
      <dgm:prSet presAssocID="{5A305073-4AE3-4F5A-9103-E20EE30AA624}" presName="node" presStyleLbl="node1" presStyleIdx="1" presStyleCnt="5" custScaleX="131347" custScaleY="125789" custRadScaleRad="104437" custRadScaleInc="4196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E479B8-58DF-48DD-AC0B-D0C5FC6877CB}" type="pres">
      <dgm:prSet presAssocID="{7FE7A46F-F120-46C2-8441-BB1D9BA17B40}" presName="Name9" presStyleLbl="parChTrans1D2" presStyleIdx="2" presStyleCnt="5"/>
      <dgm:spPr/>
      <dgm:t>
        <a:bodyPr/>
        <a:lstStyle/>
        <a:p>
          <a:endParaRPr lang="ru-RU"/>
        </a:p>
      </dgm:t>
    </dgm:pt>
    <dgm:pt modelId="{6CEA8AA8-969F-4D16-AA37-493DEC7B2497}" type="pres">
      <dgm:prSet presAssocID="{7FE7A46F-F120-46C2-8441-BB1D9BA17B40}" presName="connTx" presStyleLbl="parChTrans1D2" presStyleIdx="2" presStyleCnt="5"/>
      <dgm:spPr/>
      <dgm:t>
        <a:bodyPr/>
        <a:lstStyle/>
        <a:p>
          <a:endParaRPr lang="ru-RU"/>
        </a:p>
      </dgm:t>
    </dgm:pt>
    <dgm:pt modelId="{A6529843-AF44-44C9-93DF-E3B0991FDD04}" type="pres">
      <dgm:prSet presAssocID="{C6A1BDBE-B799-45DE-8DF1-D0A56A293435}" presName="node" presStyleLbl="node1" presStyleIdx="2" presStyleCnt="5" custScaleX="124060" custScaleY="118874" custRadScaleRad="143981" custRadScaleInc="-1625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D811FC-7971-4430-8A28-1798A91448B2}" type="pres">
      <dgm:prSet presAssocID="{F986B101-2D04-4E3D-8735-12066002DCA2}" presName="Name9" presStyleLbl="parChTrans1D2" presStyleIdx="3" presStyleCnt="5"/>
      <dgm:spPr/>
      <dgm:t>
        <a:bodyPr/>
        <a:lstStyle/>
        <a:p>
          <a:endParaRPr lang="ru-RU"/>
        </a:p>
      </dgm:t>
    </dgm:pt>
    <dgm:pt modelId="{DF6EDE72-0B1B-4A13-B586-C939D94F44B0}" type="pres">
      <dgm:prSet presAssocID="{F986B101-2D04-4E3D-8735-12066002DCA2}" presName="connTx" presStyleLbl="parChTrans1D2" presStyleIdx="3" presStyleCnt="5"/>
      <dgm:spPr/>
      <dgm:t>
        <a:bodyPr/>
        <a:lstStyle/>
        <a:p>
          <a:endParaRPr lang="ru-RU"/>
        </a:p>
      </dgm:t>
    </dgm:pt>
    <dgm:pt modelId="{B73BB58B-01B7-42F4-9905-9F1B2B2B2E86}" type="pres">
      <dgm:prSet presAssocID="{D3913F27-E24C-40CD-AFE9-DDAE93138E32}" presName="node" presStyleLbl="node1" presStyleIdx="3" presStyleCnt="5" custScaleX="124838" custScaleY="128160" custRadScaleRad="95823" custRadScaleInc="-2186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A04AD7-3C30-42FD-9169-981E636C19E5}" type="pres">
      <dgm:prSet presAssocID="{4199C120-FE21-41AC-9A33-F6885A63D66E}" presName="Name9" presStyleLbl="parChTrans1D2" presStyleIdx="4" presStyleCnt="5"/>
      <dgm:spPr/>
      <dgm:t>
        <a:bodyPr/>
        <a:lstStyle/>
        <a:p>
          <a:endParaRPr lang="ru-RU"/>
        </a:p>
      </dgm:t>
    </dgm:pt>
    <dgm:pt modelId="{ACABAC21-A12D-4CBC-B952-3A73C95768F1}" type="pres">
      <dgm:prSet presAssocID="{4199C120-FE21-41AC-9A33-F6885A63D66E}" presName="connTx" presStyleLbl="parChTrans1D2" presStyleIdx="4" presStyleCnt="5"/>
      <dgm:spPr/>
      <dgm:t>
        <a:bodyPr/>
        <a:lstStyle/>
        <a:p>
          <a:endParaRPr lang="ru-RU"/>
        </a:p>
      </dgm:t>
    </dgm:pt>
    <dgm:pt modelId="{21AB2C71-7445-44F1-88DA-8920B87614F7}" type="pres">
      <dgm:prSet presAssocID="{C3B366E1-35BE-4501-9211-79E56F24F0B1}" presName="node" presStyleLbl="node1" presStyleIdx="4" presStyleCnt="5" custScaleX="127730" custScaleY="124231" custRadScaleRad="93229" custRadScaleInc="1978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F8EA76C-B475-4A44-9014-B868DDDEE306}" type="presOf" srcId="{5A305073-4AE3-4F5A-9103-E20EE30AA624}" destId="{B4689F4D-C616-4B5A-AB08-969AFEC6F29C}" srcOrd="0" destOrd="0" presId="urn:microsoft.com/office/officeart/2005/8/layout/radial1"/>
    <dgm:cxn modelId="{A8874F13-6538-48E1-A11B-C8286704D7D5}" srcId="{1F8E4B7B-3190-492B-BA7B-9B52CE7D79BE}" destId="{5A1914C5-A470-4C7F-BD45-3BF4A505E61B}" srcOrd="6" destOrd="0" parTransId="{71F6EE6C-D40F-43B8-9966-BC7473CFE9A1}" sibTransId="{FA038D41-E7F2-46FE-BE06-27D296653FF9}"/>
    <dgm:cxn modelId="{F94FE156-514C-4ADD-B32E-4C4628037DFD}" type="presOf" srcId="{15828F25-D9DC-474E-BDB7-D0C96BB09D53}" destId="{40A4609C-9060-46DB-B6FB-91E6E6B2159D}" srcOrd="1" destOrd="0" presId="urn:microsoft.com/office/officeart/2005/8/layout/radial1"/>
    <dgm:cxn modelId="{199ADF5D-5788-40B1-AA66-A9206F28E623}" srcId="{1F8E4B7B-3190-492B-BA7B-9B52CE7D79BE}" destId="{28FD6451-45F9-4296-BBCE-E3E90B8102E0}" srcOrd="11" destOrd="0" parTransId="{2F72FD44-569C-476B-8044-6892A8D39D54}" sibTransId="{54EBC7FE-99CE-43D4-B909-844D90D79D25}"/>
    <dgm:cxn modelId="{1AB39086-C25E-4ABE-878B-C30FE6484202}" srcId="{B179D74B-D7BA-4ED1-A72F-D0DA76E8417A}" destId="{5A305073-4AE3-4F5A-9103-E20EE30AA624}" srcOrd="1" destOrd="0" parTransId="{15828F25-D9DC-474E-BDB7-D0C96BB09D53}" sibTransId="{E9C62FCB-D719-489F-AD23-B2692E2F13DF}"/>
    <dgm:cxn modelId="{79D04740-7DC3-4026-804F-9ACD627BE809}" type="presOf" srcId="{4199C120-FE21-41AC-9A33-F6885A63D66E}" destId="{ACABAC21-A12D-4CBC-B952-3A73C95768F1}" srcOrd="1" destOrd="0" presId="urn:microsoft.com/office/officeart/2005/8/layout/radial1"/>
    <dgm:cxn modelId="{772AAF1E-BAD1-4AC7-A11E-46EFCFCC3F45}" srcId="{1F8E4B7B-3190-492B-BA7B-9B52CE7D79BE}" destId="{F62287E6-B8D7-4BF8-B2CD-9BB47DA6CC3F}" srcOrd="8" destOrd="0" parTransId="{784B67E4-7427-485C-964B-FC04C79BA646}" sibTransId="{DEDA7E1E-93E9-4BE0-8563-B2A55B7186D9}"/>
    <dgm:cxn modelId="{9704A7A9-1034-44C3-A073-71C1149824A7}" type="presOf" srcId="{D3913F27-E24C-40CD-AFE9-DDAE93138E32}" destId="{B73BB58B-01B7-42F4-9905-9F1B2B2B2E86}" srcOrd="0" destOrd="0" presId="urn:microsoft.com/office/officeart/2005/8/layout/radial1"/>
    <dgm:cxn modelId="{6AF933AA-2057-4700-99BF-1DC996F2DA47}" srcId="{1F8E4B7B-3190-492B-BA7B-9B52CE7D79BE}" destId="{4DEE234A-F768-4B72-9D96-AB0E984D0FB0}" srcOrd="13" destOrd="0" parTransId="{1493922C-B4E1-4ADB-B1BD-D593609F293B}" sibTransId="{C886C9CC-4E17-49C8-965F-8B6531D0AE20}"/>
    <dgm:cxn modelId="{0EFAB3FE-380A-4523-8E99-BE089298888D}" type="presOf" srcId="{B179D74B-D7BA-4ED1-A72F-D0DA76E8417A}" destId="{22672531-8C33-499F-A8B8-1F76FA72B8E1}" srcOrd="0" destOrd="0" presId="urn:microsoft.com/office/officeart/2005/8/layout/radial1"/>
    <dgm:cxn modelId="{46105EC6-8EBD-4DE7-92FB-CBA1815A2D50}" type="presOf" srcId="{15828F25-D9DC-474E-BDB7-D0C96BB09D53}" destId="{09F81971-61A1-4CB0-8EEA-38BD69D84A68}" srcOrd="0" destOrd="0" presId="urn:microsoft.com/office/officeart/2005/8/layout/radial1"/>
    <dgm:cxn modelId="{B6EBD744-2FC9-4DB6-AADB-A0DC8052B6D6}" srcId="{1F8E4B7B-3190-492B-BA7B-9B52CE7D79BE}" destId="{DAB78C95-2ABE-43A1-8C52-982D711CBBD3}" srcOrd="7" destOrd="0" parTransId="{68E9A88C-222F-4CBE-8233-E72B4E8D0964}" sibTransId="{6F327190-DB13-42A5-981B-3AAC049E85D9}"/>
    <dgm:cxn modelId="{0056C6F0-81D1-47C9-84A7-691B8A3373C5}" srcId="{1F8E4B7B-3190-492B-BA7B-9B52CE7D79BE}" destId="{BEB47B71-2B2B-471B-8254-6425DC3467DC}" srcOrd="3" destOrd="0" parTransId="{A40E38AA-33C7-4DB5-8CB8-FD872031BB8E}" sibTransId="{D6935280-0094-491F-B9B5-09793877922D}"/>
    <dgm:cxn modelId="{6E64CDD4-DD55-4879-97F3-53C289B68D18}" srcId="{1F8E4B7B-3190-492B-BA7B-9B52CE7D79BE}" destId="{6ECB981E-F085-4D98-9472-2BE577BE507B}" srcOrd="14" destOrd="0" parTransId="{EC7F1BEB-B370-461E-8CB4-1ECA98D18C84}" sibTransId="{D3D34119-1DE8-4F0A-9806-7E2D0E5E3C70}"/>
    <dgm:cxn modelId="{15A2BEBA-BFD5-4334-8A52-9A9D47155D92}" srcId="{1F8E4B7B-3190-492B-BA7B-9B52CE7D79BE}" destId="{2C5A668E-7D5C-4ABF-8FFC-18A5A96A1DA9}" srcOrd="2" destOrd="0" parTransId="{90B2D13E-1E7D-4C52-B871-EA356C089E73}" sibTransId="{CB361F55-463C-460A-ABD2-F8D352C625BB}"/>
    <dgm:cxn modelId="{CC52372C-3F24-4976-B368-F722462C358C}" srcId="{1F8E4B7B-3190-492B-BA7B-9B52CE7D79BE}" destId="{B84009C1-1397-4DD5-89E8-97AF7D6E1DC0}" srcOrd="5" destOrd="0" parTransId="{A25F939E-937A-4E54-8470-45BEA4B44D22}" sibTransId="{9D171216-9D62-46A2-88BD-E280D347225E}"/>
    <dgm:cxn modelId="{A1F87E69-0B9E-448D-B0F8-A8DE77958EE7}" srcId="{1F8E4B7B-3190-492B-BA7B-9B52CE7D79BE}" destId="{2EE46889-1A09-4806-B089-801B04171E60}" srcOrd="16" destOrd="0" parTransId="{A6000D43-5024-43C0-8574-7AEB0E68720C}" sibTransId="{67DDBE8F-98D4-49F8-8FAB-FF2F0E4F950D}"/>
    <dgm:cxn modelId="{46FABFBB-B13D-4D4A-BA26-7776B7A45EE0}" srcId="{1F8E4B7B-3190-492B-BA7B-9B52CE7D79BE}" destId="{741C1C53-ADB0-4601-9C21-1AAE68E9BA77}" srcOrd="15" destOrd="0" parTransId="{787F8F0E-AB9C-4B5E-8FD0-E0A17B99B8FC}" sibTransId="{D3BA8B9C-BFDD-42F1-9379-2D68E54701DB}"/>
    <dgm:cxn modelId="{97BC6AFE-989F-4D96-941C-9813F9F95433}" type="presOf" srcId="{607EE9E9-D002-42FE-B74D-D945412804DF}" destId="{2CB797D3-131D-4B40-8D1C-3C0BCCD4E26A}" srcOrd="0" destOrd="0" presId="urn:microsoft.com/office/officeart/2005/8/layout/radial1"/>
    <dgm:cxn modelId="{D015EBAF-0B0F-4D0A-8F07-38D39946D720}" srcId="{B179D74B-D7BA-4ED1-A72F-D0DA76E8417A}" destId="{C6A1BDBE-B799-45DE-8DF1-D0A56A293435}" srcOrd="2" destOrd="0" parTransId="{7FE7A46F-F120-46C2-8441-BB1D9BA17B40}" sibTransId="{B358B0F7-9D28-4C8F-9C22-734A2FEDCC8D}"/>
    <dgm:cxn modelId="{86ADD094-1835-4499-AAD9-8E9592C64D25}" type="presOf" srcId="{7FE7A46F-F120-46C2-8441-BB1D9BA17B40}" destId="{6CEA8AA8-969F-4D16-AA37-493DEC7B2497}" srcOrd="1" destOrd="0" presId="urn:microsoft.com/office/officeart/2005/8/layout/radial1"/>
    <dgm:cxn modelId="{F71EDE10-88B0-4C87-96D1-B1C608FB978C}" type="presOf" srcId="{C6A1BDBE-B799-45DE-8DF1-D0A56A293435}" destId="{A6529843-AF44-44C9-93DF-E3B0991FDD04}" srcOrd="0" destOrd="0" presId="urn:microsoft.com/office/officeart/2005/8/layout/radial1"/>
    <dgm:cxn modelId="{667A5451-A910-4B18-A9E6-785E623AD58A}" type="presOf" srcId="{F986B101-2D04-4E3D-8735-12066002DCA2}" destId="{DF6EDE72-0B1B-4A13-B586-C939D94F44B0}" srcOrd="1" destOrd="0" presId="urn:microsoft.com/office/officeart/2005/8/layout/radial1"/>
    <dgm:cxn modelId="{FB20F822-177B-4BA5-8D63-A940CF701DD6}" srcId="{1F8E4B7B-3190-492B-BA7B-9B52CE7D79BE}" destId="{B179D74B-D7BA-4ED1-A72F-D0DA76E8417A}" srcOrd="0" destOrd="0" parTransId="{2593081F-B3F6-458C-9839-9366C7AB704F}" sibTransId="{C467CE14-FCF4-4A26-A9B5-33DBF19BA512}"/>
    <dgm:cxn modelId="{E425529A-17E4-4FB7-81C0-58640253B14B}" type="presOf" srcId="{1F8E4B7B-3190-492B-BA7B-9B52CE7D79BE}" destId="{FC4E895A-5CB6-4776-9D34-BC12EF08CF61}" srcOrd="0" destOrd="0" presId="urn:microsoft.com/office/officeart/2005/8/layout/radial1"/>
    <dgm:cxn modelId="{79ED8E35-A2BE-4B2E-9069-4F2BA267B33D}" srcId="{1F8E4B7B-3190-492B-BA7B-9B52CE7D79BE}" destId="{BFF29C8B-E435-4586-9B3B-5CD319718742}" srcOrd="10" destOrd="0" parTransId="{419C7814-EE9B-426A-A5E9-042BFEFACDAA}" sibTransId="{C7795094-6DB5-4D91-9F9E-0C5AD0001A30}"/>
    <dgm:cxn modelId="{324F98E3-CADA-46FE-8898-3F8A67084E91}" type="presOf" srcId="{7FE7A46F-F120-46C2-8441-BB1D9BA17B40}" destId="{6CE479B8-58DF-48DD-AC0B-D0C5FC6877CB}" srcOrd="0" destOrd="0" presId="urn:microsoft.com/office/officeart/2005/8/layout/radial1"/>
    <dgm:cxn modelId="{62680DEC-9C34-439E-B5E6-62FFB572AD0F}" srcId="{1F8E4B7B-3190-492B-BA7B-9B52CE7D79BE}" destId="{3FAF614F-E111-4CCB-86C3-AD6B6950CF5A}" srcOrd="9" destOrd="0" parTransId="{62F22F46-97B3-4776-9088-8B2D67E1DD78}" sibTransId="{EF0EA7DB-F32A-4220-89A0-6BB29D5CB53B}"/>
    <dgm:cxn modelId="{EDA3CA1D-3E9C-42C3-80F7-97EECDA76C52}" type="presOf" srcId="{F986B101-2D04-4E3D-8735-12066002DCA2}" destId="{E5D811FC-7971-4430-8A28-1798A91448B2}" srcOrd="0" destOrd="0" presId="urn:microsoft.com/office/officeart/2005/8/layout/radial1"/>
    <dgm:cxn modelId="{98E4069F-C7FA-404C-81EB-2C9AA5659566}" type="presOf" srcId="{C3B366E1-35BE-4501-9211-79E56F24F0B1}" destId="{21AB2C71-7445-44F1-88DA-8920B87614F7}" srcOrd="0" destOrd="0" presId="urn:microsoft.com/office/officeart/2005/8/layout/radial1"/>
    <dgm:cxn modelId="{1B2D08A9-FD2B-4C26-B84F-A6C6038E479D}" srcId="{B179D74B-D7BA-4ED1-A72F-D0DA76E8417A}" destId="{C3B366E1-35BE-4501-9211-79E56F24F0B1}" srcOrd="4" destOrd="0" parTransId="{4199C120-FE21-41AC-9A33-F6885A63D66E}" sibTransId="{AB4F022C-2B6F-4D5A-8949-0266BBDB6FAD}"/>
    <dgm:cxn modelId="{3CCC519B-3654-49C7-866D-91000212BC6A}" srcId="{B179D74B-D7BA-4ED1-A72F-D0DA76E8417A}" destId="{065A3735-5D80-4FA3-B867-379611BFBD38}" srcOrd="0" destOrd="0" parTransId="{607EE9E9-D002-42FE-B74D-D945412804DF}" sibTransId="{44CB75F3-3FAE-4B6F-BF71-2569BC52F44B}"/>
    <dgm:cxn modelId="{395F279D-BAB4-4322-9632-771BC7DBE169}" type="presOf" srcId="{607EE9E9-D002-42FE-B74D-D945412804DF}" destId="{9C4E9843-91FB-4B66-AD05-A718EA51A920}" srcOrd="1" destOrd="0" presId="urn:microsoft.com/office/officeart/2005/8/layout/radial1"/>
    <dgm:cxn modelId="{90C37FFE-1729-4B37-8AB0-22D72DF66F16}" type="presOf" srcId="{065A3735-5D80-4FA3-B867-379611BFBD38}" destId="{9F81A141-1B04-4A03-B238-37F7A90993F2}" srcOrd="0" destOrd="0" presId="urn:microsoft.com/office/officeart/2005/8/layout/radial1"/>
    <dgm:cxn modelId="{FE0BCF8E-D340-454A-9D1E-33E5D03F5E12}" srcId="{1F8E4B7B-3190-492B-BA7B-9B52CE7D79BE}" destId="{56AAF225-5D0C-4A0D-BEB7-105BB5E777DF}" srcOrd="1" destOrd="0" parTransId="{26DC4018-436F-46AB-8945-1FE7E07EAD0E}" sibTransId="{E0152153-8D94-4B8E-83BA-7CFDB2DE7512}"/>
    <dgm:cxn modelId="{0FC5B152-A034-4ABC-B14A-C2079A66D340}" type="presOf" srcId="{4199C120-FE21-41AC-9A33-F6885A63D66E}" destId="{38A04AD7-3C30-42FD-9169-981E636C19E5}" srcOrd="0" destOrd="0" presId="urn:microsoft.com/office/officeart/2005/8/layout/radial1"/>
    <dgm:cxn modelId="{D7C32E66-81EA-4D82-A505-FE7E733AE619}" srcId="{1F8E4B7B-3190-492B-BA7B-9B52CE7D79BE}" destId="{54969B65-E0AB-4F14-8FAC-AC3A53C308A4}" srcOrd="12" destOrd="0" parTransId="{1A8C79CC-737D-47B3-9125-BF9E52A9ED44}" sibTransId="{A4E8447A-2906-4868-9FB8-53A78A892423}"/>
    <dgm:cxn modelId="{74181810-410D-4DD9-BA65-624BC33E792F}" srcId="{1F8E4B7B-3190-492B-BA7B-9B52CE7D79BE}" destId="{12DE6670-7AE1-4322-9259-28A3BD2796B6}" srcOrd="4" destOrd="0" parTransId="{DF948D65-6815-4523-B8A9-C249219E992E}" sibTransId="{344CD693-323B-42FB-880B-B9B8A805CF9F}"/>
    <dgm:cxn modelId="{67B53CC9-EAD6-4807-A826-60948956F288}" srcId="{B179D74B-D7BA-4ED1-A72F-D0DA76E8417A}" destId="{D3913F27-E24C-40CD-AFE9-DDAE93138E32}" srcOrd="3" destOrd="0" parTransId="{F986B101-2D04-4E3D-8735-12066002DCA2}" sibTransId="{CB8E9DCB-886A-4917-B75A-D6CABEF1A2D5}"/>
    <dgm:cxn modelId="{11E4DCBD-2D64-45B7-A6C0-29D2E1A31269}" type="presParOf" srcId="{FC4E895A-5CB6-4776-9D34-BC12EF08CF61}" destId="{22672531-8C33-499F-A8B8-1F76FA72B8E1}" srcOrd="0" destOrd="0" presId="urn:microsoft.com/office/officeart/2005/8/layout/radial1"/>
    <dgm:cxn modelId="{A42ABB67-42A8-4EA0-848E-802D21BB4AC6}" type="presParOf" srcId="{FC4E895A-5CB6-4776-9D34-BC12EF08CF61}" destId="{2CB797D3-131D-4B40-8D1C-3C0BCCD4E26A}" srcOrd="1" destOrd="0" presId="urn:microsoft.com/office/officeart/2005/8/layout/radial1"/>
    <dgm:cxn modelId="{B4D7A295-F7EC-42B4-8B9E-A8A573081FA5}" type="presParOf" srcId="{2CB797D3-131D-4B40-8D1C-3C0BCCD4E26A}" destId="{9C4E9843-91FB-4B66-AD05-A718EA51A920}" srcOrd="0" destOrd="0" presId="urn:microsoft.com/office/officeart/2005/8/layout/radial1"/>
    <dgm:cxn modelId="{AAB78165-E725-4257-9F32-C0DC02CDB56E}" type="presParOf" srcId="{FC4E895A-5CB6-4776-9D34-BC12EF08CF61}" destId="{9F81A141-1B04-4A03-B238-37F7A90993F2}" srcOrd="2" destOrd="0" presId="urn:microsoft.com/office/officeart/2005/8/layout/radial1"/>
    <dgm:cxn modelId="{04624AE9-3EC6-4002-840D-ECB525EEBDFE}" type="presParOf" srcId="{FC4E895A-5CB6-4776-9D34-BC12EF08CF61}" destId="{09F81971-61A1-4CB0-8EEA-38BD69D84A68}" srcOrd="3" destOrd="0" presId="urn:microsoft.com/office/officeart/2005/8/layout/radial1"/>
    <dgm:cxn modelId="{D6E48B7A-7600-4A6F-8224-FC72023B630E}" type="presParOf" srcId="{09F81971-61A1-4CB0-8EEA-38BD69D84A68}" destId="{40A4609C-9060-46DB-B6FB-91E6E6B2159D}" srcOrd="0" destOrd="0" presId="urn:microsoft.com/office/officeart/2005/8/layout/radial1"/>
    <dgm:cxn modelId="{A7468647-EF96-4226-9DFE-5885AD8C1FE0}" type="presParOf" srcId="{FC4E895A-5CB6-4776-9D34-BC12EF08CF61}" destId="{B4689F4D-C616-4B5A-AB08-969AFEC6F29C}" srcOrd="4" destOrd="0" presId="urn:microsoft.com/office/officeart/2005/8/layout/radial1"/>
    <dgm:cxn modelId="{9EE06939-F32F-4371-AE21-53A3B5A3D815}" type="presParOf" srcId="{FC4E895A-5CB6-4776-9D34-BC12EF08CF61}" destId="{6CE479B8-58DF-48DD-AC0B-D0C5FC6877CB}" srcOrd="5" destOrd="0" presId="urn:microsoft.com/office/officeart/2005/8/layout/radial1"/>
    <dgm:cxn modelId="{5848E9D1-DB2C-44DA-958D-9809F274C7C2}" type="presParOf" srcId="{6CE479B8-58DF-48DD-AC0B-D0C5FC6877CB}" destId="{6CEA8AA8-969F-4D16-AA37-493DEC7B2497}" srcOrd="0" destOrd="0" presId="urn:microsoft.com/office/officeart/2005/8/layout/radial1"/>
    <dgm:cxn modelId="{2FB00508-30DF-461F-BF27-38F7E3D14F14}" type="presParOf" srcId="{FC4E895A-5CB6-4776-9D34-BC12EF08CF61}" destId="{A6529843-AF44-44C9-93DF-E3B0991FDD04}" srcOrd="6" destOrd="0" presId="urn:microsoft.com/office/officeart/2005/8/layout/radial1"/>
    <dgm:cxn modelId="{16A2E799-541D-4116-B290-E41401BFBE57}" type="presParOf" srcId="{FC4E895A-5CB6-4776-9D34-BC12EF08CF61}" destId="{E5D811FC-7971-4430-8A28-1798A91448B2}" srcOrd="7" destOrd="0" presId="urn:microsoft.com/office/officeart/2005/8/layout/radial1"/>
    <dgm:cxn modelId="{2B17DBCD-D115-41C6-A8E8-B788DFBAF5BA}" type="presParOf" srcId="{E5D811FC-7971-4430-8A28-1798A91448B2}" destId="{DF6EDE72-0B1B-4A13-B586-C939D94F44B0}" srcOrd="0" destOrd="0" presId="urn:microsoft.com/office/officeart/2005/8/layout/radial1"/>
    <dgm:cxn modelId="{7E4402F9-D2E7-4280-BE05-9CBB1E4ECB05}" type="presParOf" srcId="{FC4E895A-5CB6-4776-9D34-BC12EF08CF61}" destId="{B73BB58B-01B7-42F4-9905-9F1B2B2B2E86}" srcOrd="8" destOrd="0" presId="urn:microsoft.com/office/officeart/2005/8/layout/radial1"/>
    <dgm:cxn modelId="{2E03F96A-44B0-4B3F-B6DB-429C0201B300}" type="presParOf" srcId="{FC4E895A-5CB6-4776-9D34-BC12EF08CF61}" destId="{38A04AD7-3C30-42FD-9169-981E636C19E5}" srcOrd="9" destOrd="0" presId="urn:microsoft.com/office/officeart/2005/8/layout/radial1"/>
    <dgm:cxn modelId="{8B195B02-D90C-42CA-89F0-190BADCCD39F}" type="presParOf" srcId="{38A04AD7-3C30-42FD-9169-981E636C19E5}" destId="{ACABAC21-A12D-4CBC-B952-3A73C95768F1}" srcOrd="0" destOrd="0" presId="urn:microsoft.com/office/officeart/2005/8/layout/radial1"/>
    <dgm:cxn modelId="{A86C529F-925C-4F79-9D3C-7F7A76252EB6}" type="presParOf" srcId="{FC4E895A-5CB6-4776-9D34-BC12EF08CF61}" destId="{21AB2C71-7445-44F1-88DA-8920B87614F7}" srcOrd="10" destOrd="0" presId="urn:microsoft.com/office/officeart/2005/8/layout/radial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672531-8C33-499F-A8B8-1F76FA72B8E1}">
      <dsp:nvSpPr>
        <dsp:cNvPr id="0" name=""/>
        <dsp:cNvSpPr/>
      </dsp:nvSpPr>
      <dsp:spPr>
        <a:xfrm>
          <a:off x="3335019" y="2285984"/>
          <a:ext cx="2466072" cy="1112581"/>
        </a:xfrm>
        <a:prstGeom prst="ellipse">
          <a:avLst/>
        </a:prstGeom>
        <a:gradFill rotWithShape="1">
          <a:gsLst>
            <a:gs pos="0">
              <a:schemeClr val="accent5">
                <a:lumMod val="95000"/>
              </a:schemeClr>
            </a:gs>
            <a:gs pos="100000">
              <a:schemeClr val="accent5"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contourW="14605" prstMaterial="plastic">
          <a:bevelT w="50800"/>
          <a:contourClr>
            <a:schemeClr val="accent5">
              <a:shade val="30000"/>
              <a:satMod val="120000"/>
            </a:schemeClr>
          </a:contourClr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Всего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6 523,356 тыс.</a:t>
          </a:r>
          <a:r>
            <a:rPr lang="en-US" sz="140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рублей</a:t>
          </a:r>
          <a:endParaRPr lang="ru-RU" sz="1400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696167" y="2448918"/>
        <a:ext cx="1743776" cy="786713"/>
      </dsp:txXfrm>
    </dsp:sp>
    <dsp:sp modelId="{2CB797D3-131D-4B40-8D1C-3C0BCCD4E26A}">
      <dsp:nvSpPr>
        <dsp:cNvPr id="0" name=""/>
        <dsp:cNvSpPr/>
      </dsp:nvSpPr>
      <dsp:spPr>
        <a:xfrm rot="11034154">
          <a:off x="2684502" y="2720467"/>
          <a:ext cx="665147" cy="32003"/>
        </a:xfrm>
        <a:custGeom>
          <a:avLst/>
          <a:gdLst/>
          <a:ahLst/>
          <a:cxnLst/>
          <a:rect l="0" t="0" r="0" b="0"/>
          <a:pathLst>
            <a:path>
              <a:moveTo>
                <a:pt x="0" y="16001"/>
              </a:moveTo>
              <a:lnTo>
                <a:pt x="665147" y="16001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3000447" y="2719840"/>
        <a:ext cx="33257" cy="33257"/>
      </dsp:txXfrm>
    </dsp:sp>
    <dsp:sp modelId="{9F81A141-1B04-4A03-B238-37F7A90993F2}">
      <dsp:nvSpPr>
        <dsp:cNvPr id="0" name=""/>
        <dsp:cNvSpPr/>
      </dsp:nvSpPr>
      <dsp:spPr>
        <a:xfrm>
          <a:off x="467541" y="1599958"/>
          <a:ext cx="2220674" cy="2076661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Национальная экономика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0,00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тыс. рублей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0 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792751" y="1904078"/>
        <a:ext cx="1570254" cy="1468421"/>
      </dsp:txXfrm>
    </dsp:sp>
    <dsp:sp modelId="{09F81971-61A1-4CB0-8EEA-38BD69D84A68}">
      <dsp:nvSpPr>
        <dsp:cNvPr id="0" name=""/>
        <dsp:cNvSpPr/>
      </dsp:nvSpPr>
      <dsp:spPr>
        <a:xfrm rot="8005208">
          <a:off x="3691772" y="3506684"/>
          <a:ext cx="464793" cy="32003"/>
        </a:xfrm>
        <a:custGeom>
          <a:avLst/>
          <a:gdLst/>
          <a:ahLst/>
          <a:cxnLst/>
          <a:rect l="0" t="0" r="0" b="0"/>
          <a:pathLst>
            <a:path>
              <a:moveTo>
                <a:pt x="0" y="16001"/>
              </a:moveTo>
              <a:lnTo>
                <a:pt x="464793" y="16001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3912549" y="3511066"/>
        <a:ext cx="23239" cy="23239"/>
      </dsp:txXfrm>
    </dsp:sp>
    <dsp:sp modelId="{B4689F4D-C616-4B5A-AB08-969AFEC6F29C}">
      <dsp:nvSpPr>
        <dsp:cNvPr id="0" name=""/>
        <dsp:cNvSpPr/>
      </dsp:nvSpPr>
      <dsp:spPr>
        <a:xfrm>
          <a:off x="1979712" y="3426624"/>
          <a:ext cx="2135434" cy="2045072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Мобилизационная и вневойсковая подготовка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157,967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тыс. рублей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2,42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292439" y="3726118"/>
        <a:ext cx="1509980" cy="1446084"/>
      </dsp:txXfrm>
    </dsp:sp>
    <dsp:sp modelId="{6CE479B8-58DF-48DD-AC0B-D0C5FC6877CB}">
      <dsp:nvSpPr>
        <dsp:cNvPr id="0" name=""/>
        <dsp:cNvSpPr/>
      </dsp:nvSpPr>
      <dsp:spPr>
        <a:xfrm rot="21450281">
          <a:off x="5795003" y="2755489"/>
          <a:ext cx="794626" cy="32003"/>
        </a:xfrm>
        <a:custGeom>
          <a:avLst/>
          <a:gdLst/>
          <a:ahLst/>
          <a:cxnLst/>
          <a:rect l="0" t="0" r="0" b="0"/>
          <a:pathLst>
            <a:path>
              <a:moveTo>
                <a:pt x="0" y="16001"/>
              </a:moveTo>
              <a:lnTo>
                <a:pt x="794626" y="16001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172450" y="2751625"/>
        <a:ext cx="39731" cy="39731"/>
      </dsp:txXfrm>
    </dsp:sp>
    <dsp:sp modelId="{A6529843-AF44-44C9-93DF-E3B0991FDD04}">
      <dsp:nvSpPr>
        <dsp:cNvPr id="0" name=""/>
        <dsp:cNvSpPr/>
      </dsp:nvSpPr>
      <dsp:spPr>
        <a:xfrm>
          <a:off x="6588211" y="1743965"/>
          <a:ext cx="2016962" cy="1932648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Жилищно-коммунальное хозяйство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7,843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тыс.рублей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0,12%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6883588" y="2026995"/>
        <a:ext cx="1426208" cy="1366588"/>
      </dsp:txXfrm>
    </dsp:sp>
    <dsp:sp modelId="{E5D811FC-7971-4430-8A28-1798A91448B2}">
      <dsp:nvSpPr>
        <dsp:cNvPr id="0" name=""/>
        <dsp:cNvSpPr/>
      </dsp:nvSpPr>
      <dsp:spPr>
        <a:xfrm rot="2971072">
          <a:off x="4942666" y="3493905"/>
          <a:ext cx="390482" cy="32003"/>
        </a:xfrm>
        <a:custGeom>
          <a:avLst/>
          <a:gdLst/>
          <a:ahLst/>
          <a:cxnLst/>
          <a:rect l="0" t="0" r="0" b="0"/>
          <a:pathLst>
            <a:path>
              <a:moveTo>
                <a:pt x="0" y="16001"/>
              </a:moveTo>
              <a:lnTo>
                <a:pt x="390482" y="16001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128146" y="3500145"/>
        <a:ext cx="19524" cy="19524"/>
      </dsp:txXfrm>
    </dsp:sp>
    <dsp:sp modelId="{B73BB58B-01B7-42F4-9905-9F1B2B2B2E86}">
      <dsp:nvSpPr>
        <dsp:cNvPr id="0" name=""/>
        <dsp:cNvSpPr/>
      </dsp:nvSpPr>
      <dsp:spPr>
        <a:xfrm>
          <a:off x="4918651" y="3400153"/>
          <a:ext cx="2029611" cy="2083620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Общегосударственные вопросы          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3 097,390.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рублей 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47,48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5215881" y="3705292"/>
        <a:ext cx="1435151" cy="1473342"/>
      </dsp:txXfrm>
    </dsp:sp>
    <dsp:sp modelId="{38A04AD7-3C30-42FD-9169-981E636C19E5}">
      <dsp:nvSpPr>
        <dsp:cNvPr id="0" name=""/>
        <dsp:cNvSpPr/>
      </dsp:nvSpPr>
      <dsp:spPr>
        <a:xfrm rot="16128982">
          <a:off x="4420546" y="2136771"/>
          <a:ext cx="266526" cy="32003"/>
        </a:xfrm>
        <a:custGeom>
          <a:avLst/>
          <a:gdLst/>
          <a:ahLst/>
          <a:cxnLst/>
          <a:rect l="0" t="0" r="0" b="0"/>
          <a:pathLst>
            <a:path>
              <a:moveTo>
                <a:pt x="0" y="16001"/>
              </a:moveTo>
              <a:lnTo>
                <a:pt x="266526" y="16001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4547146" y="2146110"/>
        <a:ext cx="13326" cy="13326"/>
      </dsp:txXfrm>
    </dsp:sp>
    <dsp:sp modelId="{21AB2C71-7445-44F1-88DA-8920B87614F7}">
      <dsp:nvSpPr>
        <dsp:cNvPr id="0" name=""/>
        <dsp:cNvSpPr/>
      </dsp:nvSpPr>
      <dsp:spPr>
        <a:xfrm>
          <a:off x="3491881" y="0"/>
          <a:ext cx="2076629" cy="2019742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Культура, кинематография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3 260,156 тыс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. рублей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49,98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795996" y="295784"/>
        <a:ext cx="1468399" cy="14281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672531-8C33-499F-A8B8-1F76FA72B8E1}">
      <dsp:nvSpPr>
        <dsp:cNvPr id="0" name=""/>
        <dsp:cNvSpPr/>
      </dsp:nvSpPr>
      <dsp:spPr>
        <a:xfrm>
          <a:off x="3335019" y="2285984"/>
          <a:ext cx="2466072" cy="1112581"/>
        </a:xfrm>
        <a:prstGeom prst="ellipse">
          <a:avLst/>
        </a:prstGeom>
        <a:gradFill rotWithShape="1">
          <a:gsLst>
            <a:gs pos="0">
              <a:schemeClr val="accent5">
                <a:lumMod val="95000"/>
              </a:schemeClr>
            </a:gs>
            <a:gs pos="100000">
              <a:schemeClr val="accent5"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contourW="14605" prstMaterial="plastic">
          <a:bevelT w="50800"/>
          <a:contourClr>
            <a:schemeClr val="accent5">
              <a:shade val="30000"/>
              <a:satMod val="120000"/>
            </a:schemeClr>
          </a:contourClr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Всего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7 151,306 тыс</a:t>
          </a:r>
          <a:r>
            <a:rPr lang="ru-RU" sz="140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.</a:t>
          </a:r>
          <a:r>
            <a:rPr lang="en-US" sz="140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рублей</a:t>
          </a:r>
          <a:endParaRPr lang="ru-RU" sz="1400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696167" y="2448918"/>
        <a:ext cx="1743776" cy="786713"/>
      </dsp:txXfrm>
    </dsp:sp>
    <dsp:sp modelId="{2CB797D3-131D-4B40-8D1C-3C0BCCD4E26A}">
      <dsp:nvSpPr>
        <dsp:cNvPr id="0" name=""/>
        <dsp:cNvSpPr/>
      </dsp:nvSpPr>
      <dsp:spPr>
        <a:xfrm rot="11034154">
          <a:off x="2684502" y="2720467"/>
          <a:ext cx="665147" cy="32003"/>
        </a:xfrm>
        <a:custGeom>
          <a:avLst/>
          <a:gdLst/>
          <a:ahLst/>
          <a:cxnLst/>
          <a:rect l="0" t="0" r="0" b="0"/>
          <a:pathLst>
            <a:path>
              <a:moveTo>
                <a:pt x="0" y="16001"/>
              </a:moveTo>
              <a:lnTo>
                <a:pt x="665147" y="16001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3000447" y="2719840"/>
        <a:ext cx="33257" cy="33257"/>
      </dsp:txXfrm>
    </dsp:sp>
    <dsp:sp modelId="{9F81A141-1B04-4A03-B238-37F7A90993F2}">
      <dsp:nvSpPr>
        <dsp:cNvPr id="0" name=""/>
        <dsp:cNvSpPr/>
      </dsp:nvSpPr>
      <dsp:spPr>
        <a:xfrm>
          <a:off x="467541" y="1599958"/>
          <a:ext cx="2220674" cy="2076661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Национальная экономика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0,00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тыс. рублей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0 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792751" y="1904078"/>
        <a:ext cx="1570254" cy="1468421"/>
      </dsp:txXfrm>
    </dsp:sp>
    <dsp:sp modelId="{09F81971-61A1-4CB0-8EEA-38BD69D84A68}">
      <dsp:nvSpPr>
        <dsp:cNvPr id="0" name=""/>
        <dsp:cNvSpPr/>
      </dsp:nvSpPr>
      <dsp:spPr>
        <a:xfrm rot="7974531">
          <a:off x="3679115" y="3518845"/>
          <a:ext cx="490327" cy="32003"/>
        </a:xfrm>
        <a:custGeom>
          <a:avLst/>
          <a:gdLst/>
          <a:ahLst/>
          <a:cxnLst/>
          <a:rect l="0" t="0" r="0" b="0"/>
          <a:pathLst>
            <a:path>
              <a:moveTo>
                <a:pt x="0" y="16001"/>
              </a:moveTo>
              <a:lnTo>
                <a:pt x="490327" y="16001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3912020" y="3522588"/>
        <a:ext cx="24516" cy="24516"/>
      </dsp:txXfrm>
    </dsp:sp>
    <dsp:sp modelId="{B4689F4D-C616-4B5A-AB08-969AFEC6F29C}">
      <dsp:nvSpPr>
        <dsp:cNvPr id="0" name=""/>
        <dsp:cNvSpPr/>
      </dsp:nvSpPr>
      <dsp:spPr>
        <a:xfrm>
          <a:off x="1979704" y="3455629"/>
          <a:ext cx="2135434" cy="2045072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Мобилизационная и вневойсковая подготовка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159,646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тыс. рублей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2,23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292431" y="3755123"/>
        <a:ext cx="1509980" cy="1446084"/>
      </dsp:txXfrm>
    </dsp:sp>
    <dsp:sp modelId="{6CE479B8-58DF-48DD-AC0B-D0C5FC6877CB}">
      <dsp:nvSpPr>
        <dsp:cNvPr id="0" name=""/>
        <dsp:cNvSpPr/>
      </dsp:nvSpPr>
      <dsp:spPr>
        <a:xfrm rot="21450281">
          <a:off x="5795003" y="2755489"/>
          <a:ext cx="794626" cy="32003"/>
        </a:xfrm>
        <a:custGeom>
          <a:avLst/>
          <a:gdLst/>
          <a:ahLst/>
          <a:cxnLst/>
          <a:rect l="0" t="0" r="0" b="0"/>
          <a:pathLst>
            <a:path>
              <a:moveTo>
                <a:pt x="0" y="16001"/>
              </a:moveTo>
              <a:lnTo>
                <a:pt x="794626" y="16001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172450" y="2751625"/>
        <a:ext cx="39731" cy="39731"/>
      </dsp:txXfrm>
    </dsp:sp>
    <dsp:sp modelId="{A6529843-AF44-44C9-93DF-E3B0991FDD04}">
      <dsp:nvSpPr>
        <dsp:cNvPr id="0" name=""/>
        <dsp:cNvSpPr/>
      </dsp:nvSpPr>
      <dsp:spPr>
        <a:xfrm>
          <a:off x="6588211" y="1743965"/>
          <a:ext cx="2016962" cy="1932648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Жилищно-коммунальное хозяйство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1 414,054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тыс.рублей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19,77%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6883588" y="2026995"/>
        <a:ext cx="1426208" cy="1366588"/>
      </dsp:txXfrm>
    </dsp:sp>
    <dsp:sp modelId="{E5D811FC-7971-4430-8A28-1798A91448B2}">
      <dsp:nvSpPr>
        <dsp:cNvPr id="0" name=""/>
        <dsp:cNvSpPr/>
      </dsp:nvSpPr>
      <dsp:spPr>
        <a:xfrm rot="2971072">
          <a:off x="4942666" y="3493905"/>
          <a:ext cx="390482" cy="32003"/>
        </a:xfrm>
        <a:custGeom>
          <a:avLst/>
          <a:gdLst/>
          <a:ahLst/>
          <a:cxnLst/>
          <a:rect l="0" t="0" r="0" b="0"/>
          <a:pathLst>
            <a:path>
              <a:moveTo>
                <a:pt x="0" y="16001"/>
              </a:moveTo>
              <a:lnTo>
                <a:pt x="390482" y="16001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128146" y="3500145"/>
        <a:ext cx="19524" cy="19524"/>
      </dsp:txXfrm>
    </dsp:sp>
    <dsp:sp modelId="{B73BB58B-01B7-42F4-9905-9F1B2B2B2E86}">
      <dsp:nvSpPr>
        <dsp:cNvPr id="0" name=""/>
        <dsp:cNvSpPr/>
      </dsp:nvSpPr>
      <dsp:spPr>
        <a:xfrm>
          <a:off x="4918651" y="3400153"/>
          <a:ext cx="2029611" cy="2083620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Общегосударственные вопросы          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3 219,164тыс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. рублей 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45,02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5215881" y="3705292"/>
        <a:ext cx="1435151" cy="1473342"/>
      </dsp:txXfrm>
    </dsp:sp>
    <dsp:sp modelId="{38A04AD7-3C30-42FD-9169-981E636C19E5}">
      <dsp:nvSpPr>
        <dsp:cNvPr id="0" name=""/>
        <dsp:cNvSpPr/>
      </dsp:nvSpPr>
      <dsp:spPr>
        <a:xfrm rot="16128982">
          <a:off x="4420546" y="2136771"/>
          <a:ext cx="266526" cy="32003"/>
        </a:xfrm>
        <a:custGeom>
          <a:avLst/>
          <a:gdLst/>
          <a:ahLst/>
          <a:cxnLst/>
          <a:rect l="0" t="0" r="0" b="0"/>
          <a:pathLst>
            <a:path>
              <a:moveTo>
                <a:pt x="0" y="16001"/>
              </a:moveTo>
              <a:lnTo>
                <a:pt x="266526" y="16001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4547146" y="2146110"/>
        <a:ext cx="13326" cy="13326"/>
      </dsp:txXfrm>
    </dsp:sp>
    <dsp:sp modelId="{21AB2C71-7445-44F1-88DA-8920B87614F7}">
      <dsp:nvSpPr>
        <dsp:cNvPr id="0" name=""/>
        <dsp:cNvSpPr/>
      </dsp:nvSpPr>
      <dsp:spPr>
        <a:xfrm>
          <a:off x="3491881" y="0"/>
          <a:ext cx="2076629" cy="2019742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Культура, кинематография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2 358,442 тыс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. рублей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32,98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795996" y="295784"/>
        <a:ext cx="1468399" cy="142817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672531-8C33-499F-A8B8-1F76FA72B8E1}">
      <dsp:nvSpPr>
        <dsp:cNvPr id="0" name=""/>
        <dsp:cNvSpPr/>
      </dsp:nvSpPr>
      <dsp:spPr>
        <a:xfrm>
          <a:off x="3335019" y="2285984"/>
          <a:ext cx="2466072" cy="1112581"/>
        </a:xfrm>
        <a:prstGeom prst="ellipse">
          <a:avLst/>
        </a:prstGeom>
        <a:gradFill rotWithShape="1">
          <a:gsLst>
            <a:gs pos="0">
              <a:schemeClr val="accent5">
                <a:lumMod val="95000"/>
              </a:schemeClr>
            </a:gs>
            <a:gs pos="100000">
              <a:schemeClr val="accent5"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contourW="14605" prstMaterial="plastic">
          <a:bevelT w="50800"/>
          <a:contourClr>
            <a:schemeClr val="accent5">
              <a:shade val="30000"/>
              <a:satMod val="120000"/>
            </a:schemeClr>
          </a:contourClr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Всего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6 144,788 тыс</a:t>
          </a:r>
          <a:r>
            <a:rPr lang="ru-RU" sz="140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.</a:t>
          </a:r>
          <a:r>
            <a:rPr lang="en-US" sz="140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рублей</a:t>
          </a:r>
          <a:endParaRPr lang="ru-RU" sz="1400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696167" y="2448918"/>
        <a:ext cx="1743776" cy="786713"/>
      </dsp:txXfrm>
    </dsp:sp>
    <dsp:sp modelId="{2CB797D3-131D-4B40-8D1C-3C0BCCD4E26A}">
      <dsp:nvSpPr>
        <dsp:cNvPr id="0" name=""/>
        <dsp:cNvSpPr/>
      </dsp:nvSpPr>
      <dsp:spPr>
        <a:xfrm rot="11034154">
          <a:off x="2684502" y="2720467"/>
          <a:ext cx="665147" cy="32003"/>
        </a:xfrm>
        <a:custGeom>
          <a:avLst/>
          <a:gdLst/>
          <a:ahLst/>
          <a:cxnLst/>
          <a:rect l="0" t="0" r="0" b="0"/>
          <a:pathLst>
            <a:path>
              <a:moveTo>
                <a:pt x="0" y="16001"/>
              </a:moveTo>
              <a:lnTo>
                <a:pt x="665147" y="16001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3000447" y="2719840"/>
        <a:ext cx="33257" cy="33257"/>
      </dsp:txXfrm>
    </dsp:sp>
    <dsp:sp modelId="{9F81A141-1B04-4A03-B238-37F7A90993F2}">
      <dsp:nvSpPr>
        <dsp:cNvPr id="0" name=""/>
        <dsp:cNvSpPr/>
      </dsp:nvSpPr>
      <dsp:spPr>
        <a:xfrm>
          <a:off x="467541" y="1599958"/>
          <a:ext cx="2220674" cy="2076661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Национальная экономика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0,00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тыс. рублей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0 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792751" y="1904078"/>
        <a:ext cx="1570254" cy="1468421"/>
      </dsp:txXfrm>
    </dsp:sp>
    <dsp:sp modelId="{09F81971-61A1-4CB0-8EEA-38BD69D84A68}">
      <dsp:nvSpPr>
        <dsp:cNvPr id="0" name=""/>
        <dsp:cNvSpPr/>
      </dsp:nvSpPr>
      <dsp:spPr>
        <a:xfrm rot="7974531">
          <a:off x="3679115" y="3518845"/>
          <a:ext cx="490327" cy="32003"/>
        </a:xfrm>
        <a:custGeom>
          <a:avLst/>
          <a:gdLst/>
          <a:ahLst/>
          <a:cxnLst/>
          <a:rect l="0" t="0" r="0" b="0"/>
          <a:pathLst>
            <a:path>
              <a:moveTo>
                <a:pt x="0" y="16001"/>
              </a:moveTo>
              <a:lnTo>
                <a:pt x="490327" y="16001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3912020" y="3522588"/>
        <a:ext cx="24516" cy="24516"/>
      </dsp:txXfrm>
    </dsp:sp>
    <dsp:sp modelId="{B4689F4D-C616-4B5A-AB08-969AFEC6F29C}">
      <dsp:nvSpPr>
        <dsp:cNvPr id="0" name=""/>
        <dsp:cNvSpPr/>
      </dsp:nvSpPr>
      <dsp:spPr>
        <a:xfrm>
          <a:off x="1979704" y="3455629"/>
          <a:ext cx="2135434" cy="2045072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Мобилизационная и вневойсковая подготовка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165,396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тыс. рублей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2,69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292431" y="3755123"/>
        <a:ext cx="1509980" cy="1446084"/>
      </dsp:txXfrm>
    </dsp:sp>
    <dsp:sp modelId="{6CE479B8-58DF-48DD-AC0B-D0C5FC6877CB}">
      <dsp:nvSpPr>
        <dsp:cNvPr id="0" name=""/>
        <dsp:cNvSpPr/>
      </dsp:nvSpPr>
      <dsp:spPr>
        <a:xfrm rot="21450281">
          <a:off x="5795003" y="2755489"/>
          <a:ext cx="794626" cy="32003"/>
        </a:xfrm>
        <a:custGeom>
          <a:avLst/>
          <a:gdLst/>
          <a:ahLst/>
          <a:cxnLst/>
          <a:rect l="0" t="0" r="0" b="0"/>
          <a:pathLst>
            <a:path>
              <a:moveTo>
                <a:pt x="0" y="16001"/>
              </a:moveTo>
              <a:lnTo>
                <a:pt x="794626" y="16001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172450" y="2751625"/>
        <a:ext cx="39731" cy="39731"/>
      </dsp:txXfrm>
    </dsp:sp>
    <dsp:sp modelId="{A6529843-AF44-44C9-93DF-E3B0991FDD04}">
      <dsp:nvSpPr>
        <dsp:cNvPr id="0" name=""/>
        <dsp:cNvSpPr/>
      </dsp:nvSpPr>
      <dsp:spPr>
        <a:xfrm>
          <a:off x="6588211" y="1743965"/>
          <a:ext cx="2016962" cy="1932648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Жилищно-коммунальное хозяйство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29,843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тыс.рублей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0,49%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6883588" y="2026995"/>
        <a:ext cx="1426208" cy="1366588"/>
      </dsp:txXfrm>
    </dsp:sp>
    <dsp:sp modelId="{E5D811FC-7971-4430-8A28-1798A91448B2}">
      <dsp:nvSpPr>
        <dsp:cNvPr id="0" name=""/>
        <dsp:cNvSpPr/>
      </dsp:nvSpPr>
      <dsp:spPr>
        <a:xfrm rot="2971072">
          <a:off x="4942666" y="3493905"/>
          <a:ext cx="390482" cy="32003"/>
        </a:xfrm>
        <a:custGeom>
          <a:avLst/>
          <a:gdLst/>
          <a:ahLst/>
          <a:cxnLst/>
          <a:rect l="0" t="0" r="0" b="0"/>
          <a:pathLst>
            <a:path>
              <a:moveTo>
                <a:pt x="0" y="16001"/>
              </a:moveTo>
              <a:lnTo>
                <a:pt x="390482" y="16001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128146" y="3500145"/>
        <a:ext cx="19524" cy="19524"/>
      </dsp:txXfrm>
    </dsp:sp>
    <dsp:sp modelId="{B73BB58B-01B7-42F4-9905-9F1B2B2B2E86}">
      <dsp:nvSpPr>
        <dsp:cNvPr id="0" name=""/>
        <dsp:cNvSpPr/>
      </dsp:nvSpPr>
      <dsp:spPr>
        <a:xfrm>
          <a:off x="4918651" y="3400153"/>
          <a:ext cx="2029611" cy="2083620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Общегосударственные вопросы          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3 219,164 тыс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. рублей 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52,39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5215881" y="3705292"/>
        <a:ext cx="1435151" cy="1473342"/>
      </dsp:txXfrm>
    </dsp:sp>
    <dsp:sp modelId="{38A04AD7-3C30-42FD-9169-981E636C19E5}">
      <dsp:nvSpPr>
        <dsp:cNvPr id="0" name=""/>
        <dsp:cNvSpPr/>
      </dsp:nvSpPr>
      <dsp:spPr>
        <a:xfrm rot="16128982">
          <a:off x="4420546" y="2136771"/>
          <a:ext cx="266526" cy="32003"/>
        </a:xfrm>
        <a:custGeom>
          <a:avLst/>
          <a:gdLst/>
          <a:ahLst/>
          <a:cxnLst/>
          <a:rect l="0" t="0" r="0" b="0"/>
          <a:pathLst>
            <a:path>
              <a:moveTo>
                <a:pt x="0" y="16001"/>
              </a:moveTo>
              <a:lnTo>
                <a:pt x="266526" y="16001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4547146" y="2146110"/>
        <a:ext cx="13326" cy="13326"/>
      </dsp:txXfrm>
    </dsp:sp>
    <dsp:sp modelId="{21AB2C71-7445-44F1-88DA-8920B87614F7}">
      <dsp:nvSpPr>
        <dsp:cNvPr id="0" name=""/>
        <dsp:cNvSpPr/>
      </dsp:nvSpPr>
      <dsp:spPr>
        <a:xfrm>
          <a:off x="3491881" y="0"/>
          <a:ext cx="2076629" cy="2019742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Культура, кинематография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2 730,385 тыс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. рублей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44,43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795996" y="295784"/>
        <a:ext cx="1468399" cy="14281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5A4C79-5ED1-4DAD-90EB-9B8EC6A42A78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A418AA-48E1-4AB7-BC54-E2C0A418E3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41787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0DDB68-DC08-44B6-A706-8C98C2F3225E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684670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0DDB68-DC08-44B6-A706-8C98C2F3225E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68467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0DDB68-DC08-44B6-A706-8C98C2F3225E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68467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mailto:azovskoe_sp@mail.ru" TargetMode="External"/><Relationship Id="rId2" Type="http://schemas.openxmlformats.org/officeDocument/2006/relationships/hyperlink" Target="http://&#1072;&#1079;&#1086;&#1074;&#1089;&#1082;&#1086;&#1077;-&#1072;&#1076;&#1084;.&#1088;&#1092;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" Target="slide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3000372"/>
            <a:ext cx="6400800" cy="1232332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Б</a:t>
            </a:r>
            <a:r>
              <a:rPr lang="x-none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юджет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Азовского </a:t>
            </a:r>
            <a:r>
              <a:rPr lang="x-none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 </a:t>
            </a:r>
            <a:r>
              <a:rPr lang="x-none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поселения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Джанкойского  района Республики Крым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x-none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x-none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плановый период 2019 и 2020 годов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908720"/>
            <a:ext cx="842493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Бюджет для граждан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3678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трелка вправо 23"/>
          <p:cNvSpPr/>
          <p:nvPr/>
        </p:nvSpPr>
        <p:spPr>
          <a:xfrm rot="16200000">
            <a:off x="3640064" y="3553734"/>
            <a:ext cx="1735644" cy="2945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Стрелка вправо 22"/>
          <p:cNvSpPr/>
          <p:nvPr/>
        </p:nvSpPr>
        <p:spPr>
          <a:xfrm rot="12069900">
            <a:off x="6185848" y="2008884"/>
            <a:ext cx="1504799" cy="4178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Стрелка вправо 1"/>
          <p:cNvSpPr/>
          <p:nvPr/>
        </p:nvSpPr>
        <p:spPr>
          <a:xfrm rot="20204792">
            <a:off x="1213275" y="2193368"/>
            <a:ext cx="1504799" cy="4178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2739436" y="1412776"/>
            <a:ext cx="3399784" cy="12410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7197,771</a:t>
            </a:r>
          </a:p>
          <a:p>
            <a:pPr algn="ctr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08456" y="224733"/>
            <a:ext cx="739942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lang="ru-RU" sz="2000" b="1" cap="none" spc="0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бюджета муниципального образования Азовское сельское поселение </a:t>
            </a:r>
            <a:r>
              <a:rPr lang="ru-RU" sz="20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Джанкойского</a:t>
            </a:r>
            <a:r>
              <a:rPr lang="ru-RU" sz="2000" b="1" cap="none" spc="0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Республики Крым </a:t>
            </a:r>
            <a:r>
              <a:rPr lang="ru-RU" sz="20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на 2019 год</a:t>
            </a:r>
            <a:r>
              <a:rPr lang="ru-RU" sz="2000" b="1" cap="none" spc="0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7" name="TextBox 36"/>
          <p:cNvSpPr txBox="1"/>
          <p:nvPr/>
        </p:nvSpPr>
        <p:spPr>
          <a:xfrm rot="10800000" flipH="1" flipV="1">
            <a:off x="6257947" y="2891281"/>
            <a:ext cx="2249929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</a:t>
            </a:r>
            <a:endParaRPr lang="ru-RU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3644,886 тыс. руб.</a:t>
            </a:r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 flipH="1">
            <a:off x="3226469" y="4540980"/>
            <a:ext cx="2562834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  <a:endParaRPr lang="ru-RU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249,115 тыс. руб.</a:t>
            </a:r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 flipH="1">
            <a:off x="323528" y="2891281"/>
            <a:ext cx="2664295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        2 200,00 тыс. руб.</a:t>
            </a:r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flipH="1">
            <a:off x="320155" y="2891279"/>
            <a:ext cx="2664295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        3802,00 тыс. руб.</a:t>
            </a:r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363221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116633"/>
            <a:ext cx="7886700" cy="824661"/>
          </a:xfrm>
          <a:ln>
            <a:noFill/>
          </a:ln>
        </p:spPr>
        <p:txBody>
          <a:bodyPr>
            <a:scene3d>
              <a:camera prst="orthographicFront"/>
              <a:lightRig rig="threePt" dir="t"/>
            </a:scene3d>
            <a:sp3d prstMaterial="dkEdge">
              <a:bevelT w="0" h="0"/>
            </a:sp3d>
          </a:bodyPr>
          <a:lstStyle/>
          <a:p>
            <a:pPr marL="0" indent="0" algn="ctr">
              <a:buNone/>
            </a:pPr>
            <a:r>
              <a:rPr lang="ru-RU" sz="2000" dirty="0" smtClean="0">
                <a:ln>
                  <a:solidFill>
                    <a:srgbClr val="00B0F0">
                      <a:alpha val="98000"/>
                    </a:srgbClr>
                  </a:solidFill>
                </a:ln>
                <a:solidFill>
                  <a:schemeClr val="tx1"/>
                </a:solidFill>
                <a:effectLst>
                  <a:glow>
                    <a:schemeClr val="accent1"/>
                  </a:glow>
                  <a:innerShdw blurRad="63500" dist="50800">
                    <a:prstClr val="black"/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</a:t>
            </a:r>
            <a:endParaRPr lang="ru-RU" sz="2000" dirty="0">
              <a:ln>
                <a:solidFill>
                  <a:srgbClr val="00B0F0">
                    <a:alpha val="98000"/>
                  </a:srgbClr>
                </a:solidFill>
              </a:ln>
              <a:solidFill>
                <a:schemeClr val="tx1"/>
              </a:solidFill>
              <a:effectLst>
                <a:glow>
                  <a:schemeClr val="accent1"/>
                </a:glow>
                <a:innerShdw blurRad="63500" dist="50800">
                  <a:prstClr val="black"/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Блок-схема: объединение 14"/>
          <p:cNvSpPr/>
          <p:nvPr/>
        </p:nvSpPr>
        <p:spPr>
          <a:xfrm rot="15337980">
            <a:off x="141308" y="2800842"/>
            <a:ext cx="3947075" cy="2538617"/>
          </a:xfrm>
          <a:prstGeom prst="flowChartMerge">
            <a:avLst/>
          </a:prstGeom>
          <a:solidFill>
            <a:srgbClr val="FF66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252000" tIns="612000" rIns="0" bIns="0"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Земельный </a:t>
            </a:r>
            <a:r>
              <a:rPr lang="ru-RU" sz="1600" dirty="0" smtClean="0">
                <a:solidFill>
                  <a:schemeClr val="tx1"/>
                </a:solidFill>
              </a:rPr>
              <a:t>налог 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570,0 тыс. рублей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7" name="Блок-схема: объединение 16"/>
          <p:cNvSpPr/>
          <p:nvPr/>
        </p:nvSpPr>
        <p:spPr>
          <a:xfrm rot="7595066">
            <a:off x="4672410" y="3058922"/>
            <a:ext cx="3811426" cy="2661664"/>
          </a:xfrm>
          <a:prstGeom prst="flowChartMerge">
            <a:avLst/>
          </a:prstGeom>
          <a:solidFill>
            <a:schemeClr val="accent2"/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504000" tIns="360000" rIns="360000" bIns="108000" rtlCol="0" anchor="ctr">
            <a:scene3d>
              <a:camera prst="orthographicFront">
                <a:rot lat="0" lon="0" rev="10799999"/>
              </a:camera>
              <a:lightRig rig="threePt" dir="t"/>
            </a:scene3d>
          </a:bodyPr>
          <a:lstStyle/>
          <a:p>
            <a:pPr algn="ctr"/>
            <a:endParaRPr lang="ru-RU" sz="1400" dirty="0" smtClean="0"/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Государственная пошлина за совершение нотариальных действий 3,0 тыс. рублей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3491880" y="3131074"/>
            <a:ext cx="1800200" cy="823923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solidFill>
                  <a:schemeClr val="tx1"/>
                </a:solidFill>
              </a:rPr>
              <a:t>3082,00</a:t>
            </a:r>
            <a:endParaRPr lang="ru-RU" sz="1700" dirty="0">
              <a:solidFill>
                <a:schemeClr val="tx1"/>
              </a:solidFill>
            </a:endParaRPr>
          </a:p>
        </p:txBody>
      </p:sp>
      <p:sp>
        <p:nvSpPr>
          <p:cNvPr id="13" name="Блок-схема: объединение 12"/>
          <p:cNvSpPr/>
          <p:nvPr/>
        </p:nvSpPr>
        <p:spPr>
          <a:xfrm>
            <a:off x="2471020" y="555679"/>
            <a:ext cx="3915867" cy="2575394"/>
          </a:xfrm>
          <a:prstGeom prst="flowChartMerge">
            <a:avLst/>
          </a:prstGeom>
          <a:solidFill>
            <a:srgbClr val="FFC000"/>
          </a:solidFill>
          <a:ln/>
        </p:spPr>
        <p:style>
          <a:lnRef idx="1">
            <a:schemeClr val="accent6"/>
          </a:lnRef>
          <a:fillRef idx="1002">
            <a:schemeClr val="lt2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Налог на доходы физических лиц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2 509,00 тыс. рублей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76296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21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332656"/>
            <a:ext cx="7886700" cy="1024404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>
                <a:ln>
                  <a:solidFill>
                    <a:srgbClr val="00B0F0">
                      <a:alpha val="98000"/>
                    </a:srgbClr>
                  </a:solidFill>
                </a:ln>
                <a:solidFill>
                  <a:schemeClr val="tx1"/>
                </a:solidFill>
                <a:effectLst>
                  <a:glow>
                    <a:schemeClr val="accent1"/>
                  </a:glow>
                  <a:innerShdw blurRad="63500" dist="50800">
                    <a:prstClr val="black"/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 flipH="1">
            <a:off x="3131840" y="1852851"/>
            <a:ext cx="2664296" cy="200348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3644,886</a:t>
            </a:r>
            <a:endParaRPr lang="ru-RU" sz="1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авильный пятиугольник 12"/>
          <p:cNvSpPr/>
          <p:nvPr/>
        </p:nvSpPr>
        <p:spPr>
          <a:xfrm>
            <a:off x="467544" y="548681"/>
            <a:ext cx="3096344" cy="2448272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получаемые в виде арендной платы 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3121,206 тыс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</a:t>
            </a:r>
          </a:p>
        </p:txBody>
      </p:sp>
      <p:sp>
        <p:nvSpPr>
          <p:cNvPr id="14" name="Правильный пятиугольник 13"/>
          <p:cNvSpPr/>
          <p:nvPr/>
        </p:nvSpPr>
        <p:spPr>
          <a:xfrm>
            <a:off x="323529" y="3323897"/>
            <a:ext cx="3132348" cy="3054540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сдачи в аренду имущества, составляющего казну сельских поселений 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36,680 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15" name="Правильный пятиугольник 14"/>
          <p:cNvSpPr/>
          <p:nvPr/>
        </p:nvSpPr>
        <p:spPr>
          <a:xfrm>
            <a:off x="5929322" y="571480"/>
            <a:ext cx="3024335" cy="2448272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Прочие неналоговые доходы 483,0 тыс. рублей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авильный пятиугольник 15"/>
          <p:cNvSpPr/>
          <p:nvPr/>
        </p:nvSpPr>
        <p:spPr>
          <a:xfrm>
            <a:off x="5796137" y="3180510"/>
            <a:ext cx="3024334" cy="3268115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Штрафы  4,00 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</p:spTree>
    <p:extLst>
      <p:ext uri="{BB962C8B-B14F-4D97-AF65-F5344CB8AC3E}">
        <p14:creationId xmlns="" xmlns:p14="http://schemas.microsoft.com/office/powerpoint/2010/main" val="29124728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188641"/>
            <a:ext cx="7886700" cy="504056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smtClean="0">
                <a:ln>
                  <a:solidFill>
                    <a:srgbClr val="00B0F0">
                      <a:alpha val="98000"/>
                    </a:srgbClr>
                  </a:solidFill>
                </a:ln>
                <a:solidFill>
                  <a:schemeClr val="tx1"/>
                </a:solidFill>
                <a:effectLst>
                  <a:glow>
                    <a:schemeClr val="accent1"/>
                  </a:glow>
                  <a:innerShdw blurRad="63500" dist="50800">
                    <a:prstClr val="black"/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Блок-схема: извлечение 1"/>
          <p:cNvSpPr/>
          <p:nvPr/>
        </p:nvSpPr>
        <p:spPr>
          <a:xfrm rot="1618276">
            <a:off x="1929202" y="3874302"/>
            <a:ext cx="4744269" cy="2399626"/>
          </a:xfrm>
          <a:prstGeom prst="flowChartExtra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684000"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 на выравнивание бюджетной обеспеченности из бюджета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</a:t>
            </a:r>
            <a:r>
              <a:rPr lang="ru-RU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Джанкойский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  17,523  тыс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</a:t>
            </a:r>
          </a:p>
        </p:txBody>
      </p:sp>
      <p:sp>
        <p:nvSpPr>
          <p:cNvPr id="3" name="Блок-схема: объединение 2"/>
          <p:cNvSpPr/>
          <p:nvPr/>
        </p:nvSpPr>
        <p:spPr>
          <a:xfrm rot="17382314">
            <a:off x="250491" y="1187156"/>
            <a:ext cx="3965304" cy="3488325"/>
          </a:xfrm>
          <a:prstGeom prst="flowChartMerge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 anchorCtr="1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бюджетам поселений  на осуществление первичного воинского учета на территориях, где отсутствуют военные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комиссариаты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159,646 тыс. руб.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Блок-схема: объединение 5"/>
          <p:cNvSpPr/>
          <p:nvPr/>
        </p:nvSpPr>
        <p:spPr>
          <a:xfrm rot="4091463">
            <a:off x="5006638" y="1222427"/>
            <a:ext cx="3192602" cy="3717952"/>
          </a:xfrm>
          <a:prstGeom prst="flowChartMerg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576000" tIns="0" rIns="648000" bIns="468000" rtlCol="0" anchor="ctr"/>
          <a:lstStyle/>
          <a:p>
            <a:pPr algn="ctr"/>
            <a:endParaRPr lang="ru-RU" sz="1600" dirty="0" smtClean="0"/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 бюджетам сельских поселений на выполнение передаваемых  полномочий субъектов Российской Федерации         1,764 тыс. руб.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787596" y="3081403"/>
            <a:ext cx="1512168" cy="92336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470,885</a:t>
            </a:r>
            <a:endParaRPr lang="ru-RU" sz="1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Блок-схема: объединение 8"/>
          <p:cNvSpPr/>
          <p:nvPr/>
        </p:nvSpPr>
        <p:spPr>
          <a:xfrm>
            <a:off x="2339752" y="624286"/>
            <a:ext cx="4263187" cy="2566524"/>
          </a:xfrm>
          <a:prstGeom prst="flowChartMerg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0" tIns="0" rIns="144000" bIns="0" rtlCol="0" anchor="ctr"/>
          <a:lstStyle/>
          <a:p>
            <a:pPr algn="ctr"/>
            <a:endParaRPr lang="ru-RU" sz="1600" dirty="0" smtClean="0">
              <a:solidFill>
                <a:schemeClr val="tx1"/>
              </a:solidFill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 на выравнивание бюджетной обеспеченности из бюджета Республики Крым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291,952 тыс. рублей</a:t>
            </a:r>
          </a:p>
        </p:txBody>
      </p:sp>
    </p:spTree>
    <p:extLst>
      <p:ext uri="{BB962C8B-B14F-4D97-AF65-F5344CB8AC3E}">
        <p14:creationId xmlns="" xmlns:p14="http://schemas.microsoft.com/office/powerpoint/2010/main" val="39438494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7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692696"/>
            <a:ext cx="7056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муниципального образования </a:t>
            </a:r>
            <a:r>
              <a:rPr lang="ru-RU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</a:t>
            </a:r>
            <a:r>
              <a:rPr lang="ru-RU" b="1" dirty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поселение Джанкойского района Республики Крым на </a:t>
            </a:r>
            <a:r>
              <a:rPr lang="ru-RU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b="1" dirty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39436" y="1988840"/>
            <a:ext cx="3920796" cy="122413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7638,661</a:t>
            </a:r>
          </a:p>
          <a:p>
            <a:pPr algn="ctr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 rot="20204792">
            <a:off x="1064969" y="3171354"/>
            <a:ext cx="1504799" cy="4178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право 4"/>
          <p:cNvSpPr/>
          <p:nvPr/>
        </p:nvSpPr>
        <p:spPr>
          <a:xfrm rot="12069900">
            <a:off x="6756917" y="3148842"/>
            <a:ext cx="1504799" cy="4178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право 5"/>
          <p:cNvSpPr/>
          <p:nvPr/>
        </p:nvSpPr>
        <p:spPr>
          <a:xfrm rot="16200000">
            <a:off x="3787322" y="4100837"/>
            <a:ext cx="1735644" cy="2945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 flipH="1">
            <a:off x="320154" y="3873100"/>
            <a:ext cx="2664295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        3388,00 ,00 тыс. руб.</a:t>
            </a:r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10800000" flipH="1" flipV="1">
            <a:off x="6036465" y="3849089"/>
            <a:ext cx="2495975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</a:t>
            </a:r>
            <a:endParaRPr lang="ru-RU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3786,990 тыс. руб.</a:t>
            </a:r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flipH="1">
            <a:off x="3320696" y="5122364"/>
            <a:ext cx="2562834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  <a:endParaRPr lang="ru-RU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463,671 тыс. руб.</a:t>
            </a:r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92448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116633"/>
            <a:ext cx="7886700" cy="824661"/>
          </a:xfrm>
          <a:ln>
            <a:noFill/>
          </a:ln>
        </p:spPr>
        <p:txBody>
          <a:bodyPr>
            <a:scene3d>
              <a:camera prst="orthographicFront"/>
              <a:lightRig rig="threePt" dir="t"/>
            </a:scene3d>
            <a:sp3d prstMaterial="dkEdge">
              <a:bevelT w="0" h="0"/>
            </a:sp3d>
          </a:bodyPr>
          <a:lstStyle/>
          <a:p>
            <a:pPr marL="0" indent="0" algn="ctr">
              <a:buNone/>
            </a:pPr>
            <a:r>
              <a:rPr lang="ru-RU" sz="2000" dirty="0" smtClean="0">
                <a:ln>
                  <a:solidFill>
                    <a:srgbClr val="00B0F0">
                      <a:alpha val="98000"/>
                    </a:srgbClr>
                  </a:solidFill>
                </a:ln>
                <a:solidFill>
                  <a:schemeClr val="tx1"/>
                </a:solidFill>
                <a:effectLst>
                  <a:glow>
                    <a:schemeClr val="accent1"/>
                  </a:glow>
                  <a:innerShdw blurRad="63500" dist="50800">
                    <a:prstClr val="black"/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</a:t>
            </a:r>
            <a:endParaRPr lang="ru-RU" sz="2000" dirty="0">
              <a:ln>
                <a:solidFill>
                  <a:srgbClr val="00B0F0">
                    <a:alpha val="98000"/>
                  </a:srgbClr>
                </a:solidFill>
              </a:ln>
              <a:solidFill>
                <a:schemeClr val="tx1"/>
              </a:solidFill>
              <a:effectLst>
                <a:glow>
                  <a:schemeClr val="accent1"/>
                </a:glow>
                <a:innerShdw blurRad="63500" dist="50800">
                  <a:prstClr val="black"/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Блок-схема: объединение 14"/>
          <p:cNvSpPr/>
          <p:nvPr/>
        </p:nvSpPr>
        <p:spPr>
          <a:xfrm rot="15337980">
            <a:off x="65656" y="2898313"/>
            <a:ext cx="4148312" cy="2538617"/>
          </a:xfrm>
          <a:prstGeom prst="flowChartMerge">
            <a:avLst/>
          </a:prstGeom>
          <a:solidFill>
            <a:srgbClr val="FF66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252000" tIns="612000" rIns="0" bIns="0"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Земельный </a:t>
            </a:r>
            <a:r>
              <a:rPr lang="ru-RU" sz="1600" dirty="0" smtClean="0">
                <a:solidFill>
                  <a:schemeClr val="tx1"/>
                </a:solidFill>
              </a:rPr>
              <a:t>налог 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650,00 тыс. рублей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7" name="Блок-схема: объединение 16"/>
          <p:cNvSpPr/>
          <p:nvPr/>
        </p:nvSpPr>
        <p:spPr>
          <a:xfrm rot="7595066">
            <a:off x="4727688" y="3058921"/>
            <a:ext cx="3811426" cy="2661664"/>
          </a:xfrm>
          <a:prstGeom prst="flowChartMerge">
            <a:avLst/>
          </a:prstGeom>
          <a:solidFill>
            <a:schemeClr val="accent2"/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504000" tIns="360000" rIns="360000" bIns="108000" rtlCol="0" anchor="ctr">
            <a:scene3d>
              <a:camera prst="orthographicFront">
                <a:rot lat="0" lon="0" rev="10799999"/>
              </a:camera>
              <a:lightRig rig="threePt" dir="t"/>
            </a:scene3d>
          </a:bodyPr>
          <a:lstStyle/>
          <a:p>
            <a:pPr algn="ctr"/>
            <a:endParaRPr lang="ru-RU" sz="1400" dirty="0" smtClean="0"/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Государственная пошлина за совершение нотариальных действий 3,00 тыс. рублей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3428992" y="3857628"/>
            <a:ext cx="1800200" cy="823923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solidFill>
                  <a:schemeClr val="tx1"/>
                </a:solidFill>
              </a:rPr>
              <a:t>3388,00</a:t>
            </a:r>
            <a:endParaRPr lang="ru-RU" sz="1700" dirty="0">
              <a:solidFill>
                <a:schemeClr val="tx1"/>
              </a:solidFill>
            </a:endParaRPr>
          </a:p>
        </p:txBody>
      </p:sp>
      <p:sp>
        <p:nvSpPr>
          <p:cNvPr id="13" name="Блок-схема: объединение 12"/>
          <p:cNvSpPr/>
          <p:nvPr/>
        </p:nvSpPr>
        <p:spPr>
          <a:xfrm>
            <a:off x="2214546" y="1000108"/>
            <a:ext cx="3915867" cy="2575394"/>
          </a:xfrm>
          <a:prstGeom prst="flowChartMerge">
            <a:avLst/>
          </a:prstGeom>
          <a:solidFill>
            <a:srgbClr val="FFC000"/>
          </a:solidFill>
          <a:ln/>
        </p:spPr>
        <p:style>
          <a:lnRef idx="1">
            <a:schemeClr val="accent6"/>
          </a:lnRef>
          <a:fillRef idx="1002">
            <a:schemeClr val="lt2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Налог на доходы физических лиц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2735,00 тыс. рублей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76296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21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024404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>
                <a:ln>
                  <a:solidFill>
                    <a:srgbClr val="00B0F0">
                      <a:alpha val="98000"/>
                    </a:srgbClr>
                  </a:solidFill>
                </a:ln>
                <a:solidFill>
                  <a:schemeClr val="tx1"/>
                </a:solidFill>
                <a:effectLst>
                  <a:glow>
                    <a:schemeClr val="accent1"/>
                  </a:glow>
                  <a:innerShdw blurRad="63500" dist="50800">
                    <a:prstClr val="black"/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 flipH="1">
            <a:off x="3131840" y="1852851"/>
            <a:ext cx="2664296" cy="200348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3786,990</a:t>
            </a:r>
            <a:endParaRPr lang="ru-RU" sz="1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авильный пятиугольник 12"/>
          <p:cNvSpPr/>
          <p:nvPr/>
        </p:nvSpPr>
        <p:spPr>
          <a:xfrm>
            <a:off x="467544" y="548681"/>
            <a:ext cx="3096344" cy="2448272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получаемые в виде арендной платы 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3261,660 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14" name="Правильный пятиугольник 13"/>
          <p:cNvSpPr/>
          <p:nvPr/>
        </p:nvSpPr>
        <p:spPr>
          <a:xfrm>
            <a:off x="323529" y="3323897"/>
            <a:ext cx="3132348" cy="3054540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сдачи в аренду имущества, составляющего казну сельских поселений 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38,330 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15" name="Правильный пятиугольник 14"/>
          <p:cNvSpPr/>
          <p:nvPr/>
        </p:nvSpPr>
        <p:spPr>
          <a:xfrm>
            <a:off x="5796136" y="548682"/>
            <a:ext cx="3024335" cy="2448272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Прочие неналоговые доходы 483,00 тыс. рублей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авильный пятиугольник 15"/>
          <p:cNvSpPr/>
          <p:nvPr/>
        </p:nvSpPr>
        <p:spPr>
          <a:xfrm>
            <a:off x="5796137" y="3180510"/>
            <a:ext cx="3024334" cy="3268115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Штрафы 4,0 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</p:spTree>
    <p:extLst>
      <p:ext uri="{BB962C8B-B14F-4D97-AF65-F5344CB8AC3E}">
        <p14:creationId xmlns="" xmlns:p14="http://schemas.microsoft.com/office/powerpoint/2010/main" val="41207914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188641"/>
            <a:ext cx="7886700" cy="504056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>
                <a:ln>
                  <a:solidFill>
                    <a:srgbClr val="00B0F0">
                      <a:alpha val="98000"/>
                    </a:srgbClr>
                  </a:solidFill>
                </a:ln>
                <a:solidFill>
                  <a:schemeClr val="tx1"/>
                </a:solidFill>
                <a:effectLst>
                  <a:glow>
                    <a:schemeClr val="accent1"/>
                  </a:glow>
                  <a:innerShdw blurRad="63500" dist="50800">
                    <a:prstClr val="black"/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Блок-схема: извлечение 1"/>
          <p:cNvSpPr/>
          <p:nvPr/>
        </p:nvSpPr>
        <p:spPr>
          <a:xfrm>
            <a:off x="1619672" y="4293096"/>
            <a:ext cx="5734998" cy="2164064"/>
          </a:xfrm>
          <a:prstGeom prst="flowChartExtra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684000"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 на выравнивание бюджетной обеспеченности из бюджета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Джанкойский район  4,828 тыс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</a:t>
            </a:r>
          </a:p>
        </p:txBody>
      </p:sp>
      <p:sp>
        <p:nvSpPr>
          <p:cNvPr id="3" name="Блок-схема: объединение 2"/>
          <p:cNvSpPr/>
          <p:nvPr/>
        </p:nvSpPr>
        <p:spPr>
          <a:xfrm rot="17382314">
            <a:off x="466198" y="1493537"/>
            <a:ext cx="3524242" cy="3340605"/>
          </a:xfrm>
          <a:prstGeom prst="flowChartMerge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 anchorCtr="1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бюджетам поселений  на осуществление первичного воинского учета на территориях, где отсутствуют военные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комиссариаты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165,396 тыс. руб.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Блок-схема: объединение 5"/>
          <p:cNvSpPr/>
          <p:nvPr/>
        </p:nvSpPr>
        <p:spPr>
          <a:xfrm rot="4091463">
            <a:off x="5006638" y="1222427"/>
            <a:ext cx="3192602" cy="3717952"/>
          </a:xfrm>
          <a:prstGeom prst="flowChartMerg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576000" tIns="0" rIns="648000" bIns="468000" rtlCol="0" anchor="ctr"/>
          <a:lstStyle/>
          <a:p>
            <a:pPr algn="ctr"/>
            <a:endParaRPr lang="ru-RU" sz="1600" dirty="0" smtClean="0"/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 бюджетам сельских поселений на выполнение передаваемых  полномочий субъектов Российской Федерации           1,764 тыс. руб.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779912" y="3282908"/>
            <a:ext cx="1512168" cy="92336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463,671</a:t>
            </a:r>
            <a:endParaRPr lang="ru-RU" sz="1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Блок-схема: объединение 8"/>
          <p:cNvSpPr/>
          <p:nvPr/>
        </p:nvSpPr>
        <p:spPr>
          <a:xfrm>
            <a:off x="2339752" y="624286"/>
            <a:ext cx="4263187" cy="2566524"/>
          </a:xfrm>
          <a:prstGeom prst="flowChartMerg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0" tIns="0" rIns="144000" bIns="0" rtlCol="0" anchor="ctr"/>
          <a:lstStyle/>
          <a:p>
            <a:pPr algn="ctr"/>
            <a:endParaRPr lang="ru-RU" sz="1600" dirty="0" smtClean="0">
              <a:solidFill>
                <a:schemeClr val="tx1"/>
              </a:solidFill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 на выравнивание бюджетной обеспеченности из бюджета Республики Крым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291,683 тыс. рублей</a:t>
            </a:r>
          </a:p>
        </p:txBody>
      </p:sp>
    </p:spTree>
    <p:extLst>
      <p:ext uri="{BB962C8B-B14F-4D97-AF65-F5344CB8AC3E}">
        <p14:creationId xmlns="" xmlns:p14="http://schemas.microsoft.com/office/powerpoint/2010/main" val="4930166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7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6"/>
          <p:cNvSpPr>
            <a:spLocks noGrp="1" noChangeArrowheads="1"/>
          </p:cNvSpPr>
          <p:nvPr>
            <p:ph type="title"/>
          </p:nvPr>
        </p:nvSpPr>
        <p:spPr>
          <a:xfrm>
            <a:off x="313003" y="298837"/>
            <a:ext cx="8467109" cy="556121"/>
          </a:xfrm>
          <a:solidFill>
            <a:srgbClr val="CCFFFF"/>
          </a:solidFill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/>
          <a:p>
            <a:pPr marL="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Классификация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расходов бюджета по разделам</a:t>
            </a:r>
          </a:p>
        </p:txBody>
      </p:sp>
      <p:pic>
        <p:nvPicPr>
          <p:cNvPr id="20484" name="Picture 9" descr="ЖК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700" y="981075"/>
            <a:ext cx="7191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12" descr="Культур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2" y="1000108"/>
            <a:ext cx="722313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17" descr="Общегос-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981075"/>
            <a:ext cx="7191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19" descr="Соц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0" y="981075"/>
            <a:ext cx="7175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Line 20"/>
          <p:cNvSpPr>
            <a:spLocks noChangeShapeType="1"/>
          </p:cNvSpPr>
          <p:nvPr/>
        </p:nvSpPr>
        <p:spPr bwMode="auto">
          <a:xfrm>
            <a:off x="1476375" y="1484313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20491" name="Text Box 21"/>
          <p:cNvSpPr txBox="1">
            <a:spLocks noChangeArrowheads="1"/>
          </p:cNvSpPr>
          <p:nvPr/>
        </p:nvSpPr>
        <p:spPr bwMode="auto">
          <a:xfrm>
            <a:off x="107950" y="2349500"/>
            <a:ext cx="1079500" cy="553998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000" b="1" dirty="0" err="1">
                <a:latin typeface="Times New Roman" pitchFamily="18" charset="0"/>
              </a:rPr>
              <a:t>Общегосударст-венные</a:t>
            </a:r>
            <a:r>
              <a:rPr lang="ru-RU" altLang="ru-RU" sz="1000" b="1" dirty="0">
                <a:latin typeface="Times New Roman" pitchFamily="18" charset="0"/>
              </a:rPr>
              <a:t> вопросы</a:t>
            </a:r>
          </a:p>
        </p:txBody>
      </p:sp>
      <p:sp>
        <p:nvSpPr>
          <p:cNvPr id="20494" name="Text Box 33"/>
          <p:cNvSpPr txBox="1">
            <a:spLocks noChangeArrowheads="1"/>
          </p:cNvSpPr>
          <p:nvPr/>
        </p:nvSpPr>
        <p:spPr bwMode="auto">
          <a:xfrm>
            <a:off x="2881313" y="1758950"/>
            <a:ext cx="1077912" cy="553998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000" b="1" dirty="0">
                <a:latin typeface="Times New Roman" pitchFamily="18" charset="0"/>
              </a:rPr>
              <a:t>Жилищно-коммунальное хозяйство</a:t>
            </a:r>
          </a:p>
        </p:txBody>
      </p:sp>
      <p:sp>
        <p:nvSpPr>
          <p:cNvPr id="20495" name="Line 34"/>
          <p:cNvSpPr>
            <a:spLocks noChangeShapeType="1"/>
          </p:cNvSpPr>
          <p:nvPr/>
        </p:nvSpPr>
        <p:spPr bwMode="auto">
          <a:xfrm>
            <a:off x="3419475" y="1470025"/>
            <a:ext cx="0" cy="303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97" name="Line 37"/>
          <p:cNvSpPr>
            <a:spLocks noChangeShapeType="1"/>
          </p:cNvSpPr>
          <p:nvPr/>
        </p:nvSpPr>
        <p:spPr bwMode="auto">
          <a:xfrm>
            <a:off x="4068763" y="148431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99" name="Text Box 39"/>
          <p:cNvSpPr txBox="1">
            <a:spLocks noChangeArrowheads="1"/>
          </p:cNvSpPr>
          <p:nvPr/>
        </p:nvSpPr>
        <p:spPr bwMode="auto">
          <a:xfrm>
            <a:off x="4357686" y="1785926"/>
            <a:ext cx="1307504" cy="415498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b="1" dirty="0">
                <a:latin typeface="Times New Roman" pitchFamily="18" charset="0"/>
              </a:rPr>
              <a:t>Культура</a:t>
            </a:r>
            <a:r>
              <a:rPr lang="ru-RU" altLang="ru-RU" sz="900" b="1" dirty="0">
                <a:latin typeface="Times New Roman" pitchFamily="18" charset="0"/>
              </a:rPr>
              <a:t>, кинематография</a:t>
            </a:r>
          </a:p>
        </p:txBody>
      </p:sp>
      <p:sp>
        <p:nvSpPr>
          <p:cNvPr id="20500" name="Line 40"/>
          <p:cNvSpPr>
            <a:spLocks noChangeShapeType="1"/>
          </p:cNvSpPr>
          <p:nvPr/>
        </p:nvSpPr>
        <p:spPr bwMode="auto">
          <a:xfrm>
            <a:off x="4929190" y="1500174"/>
            <a:ext cx="0" cy="2746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01" name="Text Box 42"/>
          <p:cNvSpPr txBox="1">
            <a:spLocks noChangeArrowheads="1"/>
          </p:cNvSpPr>
          <p:nvPr/>
        </p:nvSpPr>
        <p:spPr bwMode="auto">
          <a:xfrm>
            <a:off x="5940152" y="2492896"/>
            <a:ext cx="1150938" cy="461665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b="1" dirty="0" smtClean="0">
                <a:latin typeface="Times New Roman" pitchFamily="18" charset="0"/>
              </a:rPr>
              <a:t>Национальная экономики</a:t>
            </a:r>
            <a:endParaRPr lang="ru-RU" altLang="ru-RU" sz="1200" b="1" dirty="0">
              <a:latin typeface="Times New Roman" pitchFamily="18" charset="0"/>
            </a:endParaRPr>
          </a:p>
        </p:txBody>
      </p:sp>
      <p:sp>
        <p:nvSpPr>
          <p:cNvPr id="20503" name="Line 44"/>
          <p:cNvSpPr>
            <a:spLocks noChangeShapeType="1"/>
          </p:cNvSpPr>
          <p:nvPr/>
        </p:nvSpPr>
        <p:spPr bwMode="auto">
          <a:xfrm>
            <a:off x="6486525" y="1470025"/>
            <a:ext cx="0" cy="958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1" name="Rectangle 15"/>
          <p:cNvSpPr>
            <a:spLocks noChangeArrowheads="1"/>
          </p:cNvSpPr>
          <p:nvPr/>
        </p:nvSpPr>
        <p:spPr bwMode="auto">
          <a:xfrm>
            <a:off x="346517" y="3756957"/>
            <a:ext cx="8459229" cy="523220"/>
          </a:xfrm>
          <a:prstGeom prst="rect">
            <a:avLst/>
          </a:prstGeom>
          <a:solidFill>
            <a:srgbClr val="CCFFFF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altLang="ru-RU" sz="1400" b="1" dirty="0" smtClean="0">
                <a:latin typeface="Times New Roman" pitchFamily="18" charset="0"/>
              </a:rPr>
              <a:t>Каждый из разделов классификации имеет перечень подразделов, которые отражают основные направления реализации соответствующей функции</a:t>
            </a:r>
          </a:p>
        </p:txBody>
      </p:sp>
      <p:sp>
        <p:nvSpPr>
          <p:cNvPr id="11272" name="Rectangle 29"/>
          <p:cNvSpPr>
            <a:spLocks noChangeArrowheads="1"/>
          </p:cNvSpPr>
          <p:nvPr/>
        </p:nvSpPr>
        <p:spPr bwMode="auto">
          <a:xfrm>
            <a:off x="276217" y="4581128"/>
            <a:ext cx="4296593" cy="1169551"/>
          </a:xfrm>
          <a:prstGeom prst="rect">
            <a:avLst/>
          </a:prstGeom>
          <a:solidFill>
            <a:srgbClr val="CCFF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>
            <a:spAutoFit/>
          </a:bodyPr>
          <a:lstStyle>
            <a:lvl1pPr algn="l">
              <a:tabLst>
                <a:tab pos="1778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tabLst>
                <a:tab pos="1778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tabLst>
                <a:tab pos="1778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tabLst>
                <a:tab pos="1778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tabLst>
                <a:tab pos="1778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1778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1778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1778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1778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altLang="ru-RU" sz="1400" b="1" dirty="0" smtClean="0">
                <a:latin typeface="Times New Roman" pitchFamily="18" charset="0"/>
              </a:rPr>
              <a:t>Например, в составе раздела «Жилищно-коммунальное хозяйство», </a:t>
            </a:r>
          </a:p>
          <a:p>
            <a:pPr>
              <a:defRPr/>
            </a:pPr>
            <a:r>
              <a:rPr lang="ru-RU" altLang="ru-RU" sz="1400" b="1" dirty="0" smtClean="0">
                <a:latin typeface="Times New Roman" pitchFamily="18" charset="0"/>
              </a:rPr>
              <a:t>в том числе, выделяются:</a:t>
            </a:r>
          </a:p>
          <a:p>
            <a:pPr>
              <a:defRPr/>
            </a:pPr>
            <a:r>
              <a:rPr lang="ru-RU" altLang="ru-RU" sz="1400" b="1" dirty="0" smtClean="0">
                <a:latin typeface="Times New Roman" pitchFamily="18" charset="0"/>
              </a:rPr>
              <a:t>коммунальное хозяйство; </a:t>
            </a:r>
          </a:p>
          <a:p>
            <a:pPr>
              <a:buFontTx/>
              <a:buChar char="-"/>
              <a:defRPr/>
            </a:pPr>
            <a:r>
              <a:rPr lang="ru-RU" altLang="ru-RU" sz="1400" b="1" dirty="0" smtClean="0">
                <a:latin typeface="Times New Roman" pitchFamily="18" charset="0"/>
              </a:rPr>
              <a:t> благоустройство;</a:t>
            </a:r>
          </a:p>
        </p:txBody>
      </p:sp>
      <p:sp>
        <p:nvSpPr>
          <p:cNvPr id="11273" name="Rectangle 30"/>
          <p:cNvSpPr>
            <a:spLocks noChangeArrowheads="1"/>
          </p:cNvSpPr>
          <p:nvPr/>
        </p:nvSpPr>
        <p:spPr bwMode="auto">
          <a:xfrm rot="10800000" flipV="1">
            <a:off x="4947406" y="4598131"/>
            <a:ext cx="3858335" cy="1446550"/>
          </a:xfrm>
          <a:prstGeom prst="rect">
            <a:avLst/>
          </a:prstGeom>
          <a:solidFill>
            <a:srgbClr val="99FF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>
              <a:defRPr/>
            </a:pPr>
            <a:r>
              <a:rPr lang="ru-RU" altLang="ru-RU" sz="1400" b="1" smtClean="0">
                <a:latin typeface="Times New Roman" pitchFamily="18" charset="0"/>
              </a:rPr>
              <a:t>Полный  перечень     разделов и подразделов классификации расходов  бюджетов  приведен в статье 21 Бюджетного кодекса     Российской      Федерации</a:t>
            </a:r>
          </a:p>
          <a:p>
            <a:pPr>
              <a:defRPr/>
            </a:pPr>
            <a:endParaRPr lang="ru-RU" altLang="ru-RU" sz="1400" b="1" smtClean="0">
              <a:latin typeface="Times New Roman" pitchFamily="18" charset="0"/>
            </a:endParaRPr>
          </a:p>
          <a:p>
            <a:pPr>
              <a:defRPr/>
            </a:pPr>
            <a:r>
              <a:rPr lang="ru-RU" altLang="ru-RU" b="1" smtClean="0">
                <a:latin typeface="Times New Roman" pitchFamily="18" charset="0"/>
              </a:rPr>
              <a:t>    </a:t>
            </a:r>
          </a:p>
        </p:txBody>
      </p:sp>
      <p:pic>
        <p:nvPicPr>
          <p:cNvPr id="20517" name="Picture 6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981075"/>
            <a:ext cx="627063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8" name="Line 67"/>
          <p:cNvSpPr>
            <a:spLocks noChangeShapeType="1"/>
          </p:cNvSpPr>
          <p:nvPr/>
        </p:nvSpPr>
        <p:spPr bwMode="auto">
          <a:xfrm>
            <a:off x="684213" y="1484313"/>
            <a:ext cx="0" cy="8651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19" name="Text Box 68"/>
          <p:cNvSpPr txBox="1">
            <a:spLocks noChangeArrowheads="1"/>
          </p:cNvSpPr>
          <p:nvPr/>
        </p:nvSpPr>
        <p:spPr bwMode="auto">
          <a:xfrm>
            <a:off x="971550" y="1773238"/>
            <a:ext cx="1079500" cy="400110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000" b="1" dirty="0">
                <a:latin typeface="Times New Roman" pitchFamily="18" charset="0"/>
              </a:rPr>
              <a:t>Национальная оборона</a:t>
            </a:r>
          </a:p>
        </p:txBody>
      </p:sp>
    </p:spTree>
    <p:extLst>
      <p:ext uri="{BB962C8B-B14F-4D97-AF65-F5344CB8AC3E}">
        <p14:creationId xmlns="" xmlns:p14="http://schemas.microsoft.com/office/powerpoint/2010/main" val="365900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хема 10"/>
          <p:cNvGraphicFramePr/>
          <p:nvPr>
            <p:extLst>
              <p:ext uri="{D42A27DB-BD31-4B8C-83A1-F6EECF244321}">
                <p14:modId xmlns="" xmlns:p14="http://schemas.microsoft.com/office/powerpoint/2010/main" val="2699888884"/>
              </p:ext>
            </p:extLst>
          </p:nvPr>
        </p:nvGraphicFramePr>
        <p:xfrm>
          <a:off x="0" y="1357298"/>
          <a:ext cx="9144000" cy="550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4" name="Заголовок 43"/>
          <p:cNvSpPr>
            <a:spLocks noGrp="1"/>
          </p:cNvSpPr>
          <p:nvPr>
            <p:ph type="title"/>
          </p:nvPr>
        </p:nvSpPr>
        <p:spPr>
          <a:xfrm>
            <a:off x="395536" y="188640"/>
            <a:ext cx="8640960" cy="720080"/>
          </a:xfr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indent="0" algn="ctr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бюджета муниципального образования Азовское сельское поселение Джанкойского  района Республики Крым на 2018 год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90175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332656"/>
            <a:ext cx="8215370" cy="108012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2800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755577" y="2284862"/>
            <a:ext cx="2217612" cy="857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ru-RU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00034" y="3214686"/>
            <a:ext cx="8215370" cy="342902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4"/>
          </p:nvPr>
        </p:nvSpPr>
        <p:spPr>
          <a:xfrm>
            <a:off x="6084168" y="3214685"/>
            <a:ext cx="2631236" cy="338266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 smtClean="0"/>
              <a:t>Основные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 smtClean="0"/>
              <a:t>направления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 smtClean="0"/>
              <a:t>бюджетной и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 smtClean="0"/>
              <a:t>налоговой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/>
              <a:t>п</a:t>
            </a:r>
            <a:r>
              <a:rPr lang="ru-RU" sz="1400" b="1" dirty="0" smtClean="0"/>
              <a:t>олитики  Азовского сельского поселения</a:t>
            </a:r>
            <a:endParaRPr lang="ru-RU" sz="1400" b="1" dirty="0"/>
          </a:p>
        </p:txBody>
      </p:sp>
      <p:sp>
        <p:nvSpPr>
          <p:cNvPr id="7" name="Rounded Rectangle 6"/>
          <p:cNvSpPr/>
          <p:nvPr/>
        </p:nvSpPr>
        <p:spPr>
          <a:xfrm>
            <a:off x="500034" y="404664"/>
            <a:ext cx="8215370" cy="129614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Основа формирования </a:t>
            </a:r>
            <a:r>
              <a:rPr lang="ru-RU" sz="2000" dirty="0" smtClean="0"/>
              <a:t> бюджета муниципального образования Азовское сельское поселение Джанкойского района Республики Крым:</a:t>
            </a:r>
            <a:endParaRPr lang="ru-RU" sz="2000" dirty="0"/>
          </a:p>
        </p:txBody>
      </p:sp>
      <p:sp>
        <p:nvSpPr>
          <p:cNvPr id="8" name="Rounded Rectangle 7"/>
          <p:cNvSpPr/>
          <p:nvPr/>
        </p:nvSpPr>
        <p:spPr>
          <a:xfrm>
            <a:off x="3491880" y="2326489"/>
            <a:ext cx="2158909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2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347864" y="3250404"/>
            <a:ext cx="2605587" cy="334694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Прогноз социально-экономического развития Азовского сельского поселения</a:t>
            </a:r>
            <a:endParaRPr lang="ru-RU" sz="1400" b="1" dirty="0"/>
          </a:p>
        </p:txBody>
      </p:sp>
      <p:sp>
        <p:nvSpPr>
          <p:cNvPr id="10" name="Rounded Rectangle 9"/>
          <p:cNvSpPr/>
          <p:nvPr/>
        </p:nvSpPr>
        <p:spPr>
          <a:xfrm>
            <a:off x="571472" y="3214686"/>
            <a:ext cx="1928826" cy="264320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Бюджетном послании президента Российской федерации</a:t>
            </a:r>
            <a:endParaRPr lang="ru-RU" sz="1400" b="1" dirty="0"/>
          </a:p>
        </p:txBody>
      </p:sp>
      <p:sp>
        <p:nvSpPr>
          <p:cNvPr id="12" name="Rounded Rectangle 11"/>
          <p:cNvSpPr/>
          <p:nvPr/>
        </p:nvSpPr>
        <p:spPr>
          <a:xfrm>
            <a:off x="6287576" y="2309616"/>
            <a:ext cx="2144280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3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500034" y="3250404"/>
            <a:ext cx="2703814" cy="334694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Муниципальные программы Азовского сельского поселения</a:t>
            </a:r>
            <a:endParaRPr lang="ru-RU" sz="1400" b="1" dirty="0"/>
          </a:p>
        </p:txBody>
      </p:sp>
    </p:spTree>
    <p:extLst>
      <p:ext uri="{BB962C8B-B14F-4D97-AF65-F5344CB8AC3E}">
        <p14:creationId xmlns="" xmlns:p14="http://schemas.microsoft.com/office/powerpoint/2010/main" val="3062674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хема 10"/>
          <p:cNvGraphicFramePr/>
          <p:nvPr>
            <p:extLst>
              <p:ext uri="{D42A27DB-BD31-4B8C-83A1-F6EECF244321}">
                <p14:modId xmlns="" xmlns:p14="http://schemas.microsoft.com/office/powerpoint/2010/main" val="546154252"/>
              </p:ext>
            </p:extLst>
          </p:nvPr>
        </p:nvGraphicFramePr>
        <p:xfrm>
          <a:off x="0" y="1357298"/>
          <a:ext cx="9144000" cy="550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4" name="Заголовок 43"/>
          <p:cNvSpPr>
            <a:spLocks noGrp="1"/>
          </p:cNvSpPr>
          <p:nvPr>
            <p:ph type="title"/>
          </p:nvPr>
        </p:nvSpPr>
        <p:spPr>
          <a:xfrm>
            <a:off x="395536" y="188640"/>
            <a:ext cx="8640960" cy="720080"/>
          </a:xfr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indent="0" algn="ctr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бюджета муниципального образования Азовское сельское поселение Джанкойского  района Республики Крым на 2019 год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44017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хема 10"/>
          <p:cNvGraphicFramePr/>
          <p:nvPr>
            <p:extLst>
              <p:ext uri="{D42A27DB-BD31-4B8C-83A1-F6EECF244321}">
                <p14:modId xmlns="" xmlns:p14="http://schemas.microsoft.com/office/powerpoint/2010/main" val="83283793"/>
              </p:ext>
            </p:extLst>
          </p:nvPr>
        </p:nvGraphicFramePr>
        <p:xfrm>
          <a:off x="0" y="1357298"/>
          <a:ext cx="9144000" cy="550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4" name="Заголовок 43"/>
          <p:cNvSpPr>
            <a:spLocks noGrp="1"/>
          </p:cNvSpPr>
          <p:nvPr>
            <p:ph type="title"/>
          </p:nvPr>
        </p:nvSpPr>
        <p:spPr>
          <a:xfrm>
            <a:off x="395536" y="188640"/>
            <a:ext cx="8640960" cy="720080"/>
          </a:xfr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indent="0" algn="ctr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бюджета муниципального образования Азовское сельское поселение Джанкойского  района Республики Крым на 2020 год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44017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116632"/>
            <a:ext cx="8280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бюджета муниципального образования Азовское сельское поселение Джанкойского района Республики Крым, формируемые в рамках муниципальных программ Азовского сельского поселения  и непрограммных расходов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002786" y="5254490"/>
            <a:ext cx="605451" cy="402437"/>
            <a:chOff x="-74979" y="514436"/>
            <a:chExt cx="2219809" cy="2304247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0" name="Овал 9"/>
            <p:cNvSpPr/>
            <p:nvPr/>
          </p:nvSpPr>
          <p:spPr>
            <a:xfrm>
              <a:off x="-74979" y="514436"/>
              <a:ext cx="2219809" cy="230424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  <a:alpha val="50000"/>
              </a:schemeClr>
            </a:solidFill>
            <a:sp3d contourW="12700" prstMaterial="clear">
              <a:bevelT w="177800" h="254000"/>
              <a:bevelB w="1524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1" name="Овал 4"/>
            <p:cNvSpPr/>
            <p:nvPr/>
          </p:nvSpPr>
          <p:spPr>
            <a:xfrm>
              <a:off x="234993" y="786157"/>
              <a:ext cx="1279890" cy="176080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688282" y="5163320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расходы бюджета, формируемые в рамках муниципальных программ Азовского сельского поселения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975103" y="6093296"/>
            <a:ext cx="605451" cy="402437"/>
          </a:xfrm>
          <a:prstGeom prst="ellipse">
            <a:avLst/>
          </a:prstGeo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2700" prstMaterial="clear">
            <a:bevelT w="177800" h="254000"/>
            <a:bevelB w="1524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  <p:sp>
        <p:nvSpPr>
          <p:cNvPr id="22" name="Прямоугольник 21"/>
          <p:cNvSpPr/>
          <p:nvPr/>
        </p:nvSpPr>
        <p:spPr>
          <a:xfrm>
            <a:off x="1688282" y="6067902"/>
            <a:ext cx="61926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епрограммные расходы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00166" y="4286256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2018 год</a:t>
            </a:r>
            <a:endParaRPr lang="ru-RU" dirty="0"/>
          </a:p>
        </p:txBody>
      </p:sp>
      <p:sp>
        <p:nvSpPr>
          <p:cNvPr id="18" name="Полилиния 17"/>
          <p:cNvSpPr/>
          <p:nvPr/>
        </p:nvSpPr>
        <p:spPr>
          <a:xfrm>
            <a:off x="428596" y="1357298"/>
            <a:ext cx="2643206" cy="2794908"/>
          </a:xfrm>
          <a:custGeom>
            <a:avLst/>
            <a:gdLst>
              <a:gd name="connsiteX0" fmla="*/ 0 w 2219809"/>
              <a:gd name="connsiteY0" fmla="*/ 1152124 h 2304247"/>
              <a:gd name="connsiteX1" fmla="*/ 1109905 w 2219809"/>
              <a:gd name="connsiteY1" fmla="*/ 0 h 2304247"/>
              <a:gd name="connsiteX2" fmla="*/ 2219810 w 2219809"/>
              <a:gd name="connsiteY2" fmla="*/ 1152124 h 2304247"/>
              <a:gd name="connsiteX3" fmla="*/ 1109905 w 2219809"/>
              <a:gd name="connsiteY3" fmla="*/ 2304248 h 2304247"/>
              <a:gd name="connsiteX4" fmla="*/ 0 w 2219809"/>
              <a:gd name="connsiteY4" fmla="*/ 1152124 h 2304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9809" h="2304247">
                <a:moveTo>
                  <a:pt x="0" y="1152124"/>
                </a:moveTo>
                <a:cubicBezTo>
                  <a:pt x="0" y="515823"/>
                  <a:pt x="496921" y="0"/>
                  <a:pt x="1109905" y="0"/>
                </a:cubicBezTo>
                <a:cubicBezTo>
                  <a:pt x="1722889" y="0"/>
                  <a:pt x="2219810" y="515823"/>
                  <a:pt x="2219810" y="1152124"/>
                </a:cubicBezTo>
                <a:cubicBezTo>
                  <a:pt x="2219810" y="1788425"/>
                  <a:pt x="1722889" y="2304248"/>
                  <a:pt x="1109905" y="2304248"/>
                </a:cubicBezTo>
                <a:cubicBezTo>
                  <a:pt x="496921" y="2304248"/>
                  <a:pt x="0" y="1788425"/>
                  <a:pt x="0" y="1152124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  <a:alpha val="5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2700" prstMaterial="clear">
            <a:bevelT w="177800" h="254000"/>
            <a:bevelB w="1524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309972" tIns="271721" rIns="629947" bIns="27172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7258,531 </a:t>
            </a:r>
            <a:r>
              <a:rPr lang="ru-RU" sz="2400" kern="1200" dirty="0" smtClean="0">
                <a:latin typeface="Times New Roman" pitchFamily="18" charset="0"/>
                <a:cs typeface="Times New Roman" pitchFamily="18" charset="0"/>
              </a:rPr>
              <a:t>тыс.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400" kern="1200" dirty="0" smtClean="0">
                <a:latin typeface="Times New Roman" pitchFamily="18" charset="0"/>
                <a:cs typeface="Times New Roman" pitchFamily="18" charset="0"/>
              </a:rPr>
              <a:t>ублей</a:t>
            </a:r>
            <a:r>
              <a:rPr lang="en-US" sz="2400" kern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kern="1200" dirty="0" smtClean="0">
                <a:latin typeface="Times New Roman" pitchFamily="18" charset="0"/>
                <a:cs typeface="Times New Roman" pitchFamily="18" charset="0"/>
              </a:rPr>
              <a:t>или 97,8%</a:t>
            </a:r>
            <a:endParaRPr lang="ru-RU" sz="2400" kern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олилиния 18"/>
          <p:cNvSpPr/>
          <p:nvPr/>
        </p:nvSpPr>
        <p:spPr>
          <a:xfrm>
            <a:off x="2214546" y="3214686"/>
            <a:ext cx="1286820" cy="1097616"/>
          </a:xfrm>
          <a:custGeom>
            <a:avLst/>
            <a:gdLst>
              <a:gd name="connsiteX0" fmla="*/ 0 w 1564890"/>
              <a:gd name="connsiteY0" fmla="*/ 699386 h 1398771"/>
              <a:gd name="connsiteX1" fmla="*/ 782445 w 1564890"/>
              <a:gd name="connsiteY1" fmla="*/ 0 h 1398771"/>
              <a:gd name="connsiteX2" fmla="*/ 1564890 w 1564890"/>
              <a:gd name="connsiteY2" fmla="*/ 699386 h 1398771"/>
              <a:gd name="connsiteX3" fmla="*/ 782445 w 1564890"/>
              <a:gd name="connsiteY3" fmla="*/ 1398772 h 1398771"/>
              <a:gd name="connsiteX4" fmla="*/ 0 w 1564890"/>
              <a:gd name="connsiteY4" fmla="*/ 699386 h 1398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4890" h="1398771">
                <a:moveTo>
                  <a:pt x="0" y="699386"/>
                </a:moveTo>
                <a:cubicBezTo>
                  <a:pt x="0" y="313126"/>
                  <a:pt x="350313" y="0"/>
                  <a:pt x="782445" y="0"/>
                </a:cubicBezTo>
                <a:cubicBezTo>
                  <a:pt x="1214577" y="0"/>
                  <a:pt x="1564890" y="313126"/>
                  <a:pt x="1564890" y="699386"/>
                </a:cubicBezTo>
                <a:cubicBezTo>
                  <a:pt x="1564890" y="1085646"/>
                  <a:pt x="1214577" y="1398772"/>
                  <a:pt x="782445" y="1398772"/>
                </a:cubicBezTo>
                <a:cubicBezTo>
                  <a:pt x="350313" y="1398772"/>
                  <a:pt x="0" y="1085646"/>
                  <a:pt x="0" y="699386"/>
                </a:cubicBezTo>
                <a:close/>
              </a:path>
            </a:pathLst>
          </a:custGeom>
          <a:solidFill>
            <a:srgbClr val="00B0F0">
              <a:alpha val="50000"/>
            </a:srgb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2700" prstMaterial="clear">
            <a:bevelT w="177800" h="254000"/>
            <a:bevelB w="1524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444091" tIns="164946" rIns="218520" bIns="164944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latin typeface="Times New Roman" pitchFamily="18" charset="0"/>
                <a:cs typeface="Times New Roman" pitchFamily="18" charset="0"/>
              </a:rPr>
              <a:t>157,967тыс. рублей или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2,2</a:t>
            </a:r>
            <a:r>
              <a:rPr lang="ru-RU" sz="1400" kern="1200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kern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олилиния 25"/>
          <p:cNvSpPr/>
          <p:nvPr/>
        </p:nvSpPr>
        <p:spPr>
          <a:xfrm>
            <a:off x="3286116" y="1285860"/>
            <a:ext cx="2769398" cy="2794908"/>
          </a:xfrm>
          <a:custGeom>
            <a:avLst/>
            <a:gdLst>
              <a:gd name="connsiteX0" fmla="*/ 0 w 2219809"/>
              <a:gd name="connsiteY0" fmla="*/ 1152124 h 2304247"/>
              <a:gd name="connsiteX1" fmla="*/ 1109905 w 2219809"/>
              <a:gd name="connsiteY1" fmla="*/ 0 h 2304247"/>
              <a:gd name="connsiteX2" fmla="*/ 2219810 w 2219809"/>
              <a:gd name="connsiteY2" fmla="*/ 1152124 h 2304247"/>
              <a:gd name="connsiteX3" fmla="*/ 1109905 w 2219809"/>
              <a:gd name="connsiteY3" fmla="*/ 2304248 h 2304247"/>
              <a:gd name="connsiteX4" fmla="*/ 0 w 2219809"/>
              <a:gd name="connsiteY4" fmla="*/ 1152124 h 2304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9809" h="2304247">
                <a:moveTo>
                  <a:pt x="0" y="1152124"/>
                </a:moveTo>
                <a:cubicBezTo>
                  <a:pt x="0" y="515823"/>
                  <a:pt x="496921" y="0"/>
                  <a:pt x="1109905" y="0"/>
                </a:cubicBezTo>
                <a:cubicBezTo>
                  <a:pt x="1722889" y="0"/>
                  <a:pt x="2219810" y="515823"/>
                  <a:pt x="2219810" y="1152124"/>
                </a:cubicBezTo>
                <a:cubicBezTo>
                  <a:pt x="2219810" y="1788425"/>
                  <a:pt x="1722889" y="2304248"/>
                  <a:pt x="1109905" y="2304248"/>
                </a:cubicBezTo>
                <a:cubicBezTo>
                  <a:pt x="496921" y="2304248"/>
                  <a:pt x="0" y="1788425"/>
                  <a:pt x="0" y="1152124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  <a:alpha val="5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2700" prstMaterial="clear">
            <a:bevelT w="177800" h="254000"/>
            <a:bevelB w="1524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309972" tIns="271721" rIns="629947" bIns="27172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7038,125 </a:t>
            </a:r>
            <a:r>
              <a:rPr lang="ru-RU" sz="2400" kern="1200" dirty="0" smtClean="0">
                <a:latin typeface="Times New Roman" pitchFamily="18" charset="0"/>
                <a:cs typeface="Times New Roman" pitchFamily="18" charset="0"/>
              </a:rPr>
              <a:t>тыс.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400" kern="1200" dirty="0" smtClean="0">
                <a:latin typeface="Times New Roman" pitchFamily="18" charset="0"/>
                <a:cs typeface="Times New Roman" pitchFamily="18" charset="0"/>
              </a:rPr>
              <a:t>ублей</a:t>
            </a:r>
            <a:r>
              <a:rPr lang="en-US" sz="2400" kern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kern="1200" dirty="0" smtClean="0">
                <a:latin typeface="Times New Roman" pitchFamily="18" charset="0"/>
                <a:cs typeface="Times New Roman" pitchFamily="18" charset="0"/>
              </a:rPr>
              <a:t>или 97,8%</a:t>
            </a:r>
            <a:endParaRPr lang="ru-RU" sz="2400" kern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олилиния 26"/>
          <p:cNvSpPr/>
          <p:nvPr/>
        </p:nvSpPr>
        <p:spPr>
          <a:xfrm>
            <a:off x="6072198" y="1357298"/>
            <a:ext cx="2714644" cy="2794908"/>
          </a:xfrm>
          <a:custGeom>
            <a:avLst/>
            <a:gdLst>
              <a:gd name="connsiteX0" fmla="*/ 0 w 2219809"/>
              <a:gd name="connsiteY0" fmla="*/ 1152124 h 2304247"/>
              <a:gd name="connsiteX1" fmla="*/ 1109905 w 2219809"/>
              <a:gd name="connsiteY1" fmla="*/ 0 h 2304247"/>
              <a:gd name="connsiteX2" fmla="*/ 2219810 w 2219809"/>
              <a:gd name="connsiteY2" fmla="*/ 1152124 h 2304247"/>
              <a:gd name="connsiteX3" fmla="*/ 1109905 w 2219809"/>
              <a:gd name="connsiteY3" fmla="*/ 2304248 h 2304247"/>
              <a:gd name="connsiteX4" fmla="*/ 0 w 2219809"/>
              <a:gd name="connsiteY4" fmla="*/ 1152124 h 2304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9809" h="2304247">
                <a:moveTo>
                  <a:pt x="0" y="1152124"/>
                </a:moveTo>
                <a:cubicBezTo>
                  <a:pt x="0" y="515823"/>
                  <a:pt x="496921" y="0"/>
                  <a:pt x="1109905" y="0"/>
                </a:cubicBezTo>
                <a:cubicBezTo>
                  <a:pt x="1722889" y="0"/>
                  <a:pt x="2219810" y="515823"/>
                  <a:pt x="2219810" y="1152124"/>
                </a:cubicBezTo>
                <a:cubicBezTo>
                  <a:pt x="2219810" y="1788425"/>
                  <a:pt x="1722889" y="2304248"/>
                  <a:pt x="1109905" y="2304248"/>
                </a:cubicBezTo>
                <a:cubicBezTo>
                  <a:pt x="496921" y="2304248"/>
                  <a:pt x="0" y="1788425"/>
                  <a:pt x="0" y="1152124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  <a:alpha val="5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2700" prstMaterial="clear">
            <a:bevelT w="177800" h="254000"/>
            <a:bevelB w="1524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309972" tIns="271721" rIns="629947" bIns="27172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7473,265 </a:t>
            </a:r>
            <a:r>
              <a:rPr lang="ru-RU" sz="2400" kern="1200" dirty="0" smtClean="0">
                <a:latin typeface="Times New Roman" pitchFamily="18" charset="0"/>
                <a:cs typeface="Times New Roman" pitchFamily="18" charset="0"/>
              </a:rPr>
              <a:t>тыс.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400" kern="1200" dirty="0" smtClean="0">
                <a:latin typeface="Times New Roman" pitchFamily="18" charset="0"/>
                <a:cs typeface="Times New Roman" pitchFamily="18" charset="0"/>
              </a:rPr>
              <a:t>ублей</a:t>
            </a:r>
            <a:r>
              <a:rPr lang="en-US" sz="2400" kern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kern="1200" dirty="0" smtClean="0">
                <a:latin typeface="Times New Roman" pitchFamily="18" charset="0"/>
                <a:cs typeface="Times New Roman" pitchFamily="18" charset="0"/>
              </a:rPr>
              <a:t>или 97,8%</a:t>
            </a:r>
            <a:endParaRPr lang="ru-RU" sz="2400" kern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286248" y="4357694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2019 год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6929454" y="4357694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2020 год</a:t>
            </a:r>
            <a:endParaRPr lang="ru-RU" dirty="0"/>
          </a:p>
        </p:txBody>
      </p:sp>
      <p:sp>
        <p:nvSpPr>
          <p:cNvPr id="23" name="Полилиния 22"/>
          <p:cNvSpPr/>
          <p:nvPr/>
        </p:nvSpPr>
        <p:spPr>
          <a:xfrm>
            <a:off x="4929190" y="3357562"/>
            <a:ext cx="1429696" cy="1097616"/>
          </a:xfrm>
          <a:custGeom>
            <a:avLst/>
            <a:gdLst>
              <a:gd name="connsiteX0" fmla="*/ 0 w 1564890"/>
              <a:gd name="connsiteY0" fmla="*/ 699386 h 1398771"/>
              <a:gd name="connsiteX1" fmla="*/ 782445 w 1564890"/>
              <a:gd name="connsiteY1" fmla="*/ 0 h 1398771"/>
              <a:gd name="connsiteX2" fmla="*/ 1564890 w 1564890"/>
              <a:gd name="connsiteY2" fmla="*/ 699386 h 1398771"/>
              <a:gd name="connsiteX3" fmla="*/ 782445 w 1564890"/>
              <a:gd name="connsiteY3" fmla="*/ 1398772 h 1398771"/>
              <a:gd name="connsiteX4" fmla="*/ 0 w 1564890"/>
              <a:gd name="connsiteY4" fmla="*/ 699386 h 1398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4890" h="1398771">
                <a:moveTo>
                  <a:pt x="0" y="699386"/>
                </a:moveTo>
                <a:cubicBezTo>
                  <a:pt x="0" y="313126"/>
                  <a:pt x="350313" y="0"/>
                  <a:pt x="782445" y="0"/>
                </a:cubicBezTo>
                <a:cubicBezTo>
                  <a:pt x="1214577" y="0"/>
                  <a:pt x="1564890" y="313126"/>
                  <a:pt x="1564890" y="699386"/>
                </a:cubicBezTo>
                <a:cubicBezTo>
                  <a:pt x="1564890" y="1085646"/>
                  <a:pt x="1214577" y="1398772"/>
                  <a:pt x="782445" y="1398772"/>
                </a:cubicBezTo>
                <a:cubicBezTo>
                  <a:pt x="350313" y="1398772"/>
                  <a:pt x="0" y="1085646"/>
                  <a:pt x="0" y="699386"/>
                </a:cubicBezTo>
                <a:close/>
              </a:path>
            </a:pathLst>
          </a:custGeom>
          <a:solidFill>
            <a:srgbClr val="00B0F0">
              <a:alpha val="50000"/>
            </a:srgb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2700" prstMaterial="clear">
            <a:bevelT w="177800" h="254000"/>
            <a:bevelB w="1524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444091" tIns="164946" rIns="218520" bIns="164944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latin typeface="Times New Roman" pitchFamily="18" charset="0"/>
                <a:cs typeface="Times New Roman" pitchFamily="18" charset="0"/>
              </a:rPr>
              <a:t>159,646 тыс. рублей или 2,2 %</a:t>
            </a:r>
            <a:endParaRPr lang="ru-RU" sz="1400" kern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олилиния 29"/>
          <p:cNvSpPr/>
          <p:nvPr/>
        </p:nvSpPr>
        <p:spPr>
          <a:xfrm>
            <a:off x="7786710" y="3429000"/>
            <a:ext cx="1214446" cy="1097616"/>
          </a:xfrm>
          <a:custGeom>
            <a:avLst/>
            <a:gdLst>
              <a:gd name="connsiteX0" fmla="*/ 0 w 1564890"/>
              <a:gd name="connsiteY0" fmla="*/ 699386 h 1398771"/>
              <a:gd name="connsiteX1" fmla="*/ 782445 w 1564890"/>
              <a:gd name="connsiteY1" fmla="*/ 0 h 1398771"/>
              <a:gd name="connsiteX2" fmla="*/ 1564890 w 1564890"/>
              <a:gd name="connsiteY2" fmla="*/ 699386 h 1398771"/>
              <a:gd name="connsiteX3" fmla="*/ 782445 w 1564890"/>
              <a:gd name="connsiteY3" fmla="*/ 1398772 h 1398771"/>
              <a:gd name="connsiteX4" fmla="*/ 0 w 1564890"/>
              <a:gd name="connsiteY4" fmla="*/ 699386 h 1398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4890" h="1398771">
                <a:moveTo>
                  <a:pt x="0" y="699386"/>
                </a:moveTo>
                <a:cubicBezTo>
                  <a:pt x="0" y="313126"/>
                  <a:pt x="350313" y="0"/>
                  <a:pt x="782445" y="0"/>
                </a:cubicBezTo>
                <a:cubicBezTo>
                  <a:pt x="1214577" y="0"/>
                  <a:pt x="1564890" y="313126"/>
                  <a:pt x="1564890" y="699386"/>
                </a:cubicBezTo>
                <a:cubicBezTo>
                  <a:pt x="1564890" y="1085646"/>
                  <a:pt x="1214577" y="1398772"/>
                  <a:pt x="782445" y="1398772"/>
                </a:cubicBezTo>
                <a:cubicBezTo>
                  <a:pt x="350313" y="1398772"/>
                  <a:pt x="0" y="1085646"/>
                  <a:pt x="0" y="699386"/>
                </a:cubicBezTo>
                <a:close/>
              </a:path>
            </a:pathLst>
          </a:custGeom>
          <a:solidFill>
            <a:srgbClr val="00B0F0">
              <a:alpha val="50000"/>
            </a:srgb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2700" prstMaterial="clear">
            <a:bevelT w="177800" h="254000"/>
            <a:bevelB w="1524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444091" tIns="164946" rIns="218520" bIns="164944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165,396 </a:t>
            </a:r>
            <a:r>
              <a:rPr lang="ru-RU" sz="1400" kern="1200" dirty="0" smtClean="0">
                <a:latin typeface="Times New Roman" pitchFamily="18" charset="0"/>
                <a:cs typeface="Times New Roman" pitchFamily="18" charset="0"/>
              </a:rPr>
              <a:t>тыс. рублей или 2,2%</a:t>
            </a:r>
            <a:endParaRPr lang="ru-RU" sz="1400" kern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97178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620688"/>
            <a:ext cx="8856984" cy="5760640"/>
          </a:xfrm>
        </p:spPr>
        <p:txBody>
          <a:bodyPr>
            <a:noAutofit/>
          </a:bodyPr>
          <a:lstStyle/>
          <a:p>
            <a:pPr algn="just"/>
            <a:r>
              <a:rPr lang="ru-RU" altLang="ru-RU" sz="2000" dirty="0">
                <a:latin typeface="Times New Roman" pitchFamily="18" charset="0"/>
              </a:rPr>
              <a:t>С </a:t>
            </a:r>
            <a:r>
              <a:rPr lang="ru-RU" altLang="ru-RU" sz="2000" dirty="0" smtClean="0">
                <a:latin typeface="Times New Roman" pitchFamily="18" charset="0"/>
              </a:rPr>
              <a:t>решением Азовского сельского совета Джанкойского района Республики Крым  </a:t>
            </a:r>
            <a:r>
              <a:rPr lang="ru-RU" altLang="ru-RU" sz="2000" dirty="0">
                <a:latin typeface="Times New Roman" pitchFamily="18" charset="0"/>
              </a:rPr>
              <a:t>«О бюджете </a:t>
            </a:r>
            <a:r>
              <a:rPr lang="ru-RU" altLang="ru-RU" sz="2000" dirty="0" smtClean="0">
                <a:latin typeface="Times New Roman" pitchFamily="18" charset="0"/>
              </a:rPr>
              <a:t>муниципального образования Азовское сельское поселение Джанкойского  района Республики Крым на 2018 год и на плановый период 2019 и 2020 годов» </a:t>
            </a:r>
            <a:r>
              <a:rPr lang="ru-RU" altLang="ru-RU" sz="2000" dirty="0">
                <a:latin typeface="Times New Roman" pitchFamily="18" charset="0"/>
              </a:rPr>
              <a:t>можно ознакомиться </a:t>
            </a:r>
            <a:r>
              <a:rPr lang="ru-RU" altLang="ru-RU" sz="2000" dirty="0" smtClean="0">
                <a:latin typeface="Times New Roman" pitchFamily="18" charset="0"/>
              </a:rPr>
              <a:t>на </a:t>
            </a:r>
            <a:r>
              <a:rPr lang="ru-RU" altLang="ru-RU" sz="2000" dirty="0">
                <a:latin typeface="Times New Roman" pitchFamily="18" charset="0"/>
              </a:rPr>
              <a:t>сайте </a:t>
            </a:r>
            <a:r>
              <a:rPr lang="ru-RU" altLang="ru-RU" sz="2000" dirty="0" smtClean="0">
                <a:latin typeface="Times New Roman" pitchFamily="18" charset="0"/>
              </a:rPr>
              <a:t>администрации Азовского сельского поселения Джанкойского района Республики Крым </a:t>
            </a:r>
            <a:r>
              <a:rPr lang="en-US" altLang="ru-RU" sz="2000" dirty="0" smtClean="0">
                <a:latin typeface="Times New Roman" pitchFamily="18" charset="0"/>
                <a:hlinkClick r:id="rId2"/>
              </a:rPr>
              <a:t>http://</a:t>
            </a:r>
            <a:r>
              <a:rPr lang="ru-RU" altLang="ru-RU" sz="2000" dirty="0" err="1" smtClean="0">
                <a:latin typeface="Times New Roman" pitchFamily="18" charset="0"/>
                <a:hlinkClick r:id="rId2"/>
              </a:rPr>
              <a:t>азовское-адм.рф</a:t>
            </a:r>
            <a:r>
              <a:rPr lang="en-US" altLang="ru-RU" sz="2000" dirty="0" smtClean="0">
                <a:latin typeface="Times New Roman" pitchFamily="18" charset="0"/>
              </a:rPr>
              <a:t> </a:t>
            </a:r>
            <a:r>
              <a:rPr lang="ru-RU" altLang="ru-RU" sz="2000" dirty="0" smtClean="0">
                <a:latin typeface="Times New Roman" pitchFamily="18" charset="0"/>
              </a:rPr>
              <a:t>в </a:t>
            </a:r>
            <a:r>
              <a:rPr lang="ru-RU" altLang="ru-RU" sz="2000" dirty="0">
                <a:latin typeface="Times New Roman" pitchFamily="18" charset="0"/>
              </a:rPr>
              <a:t>разделе </a:t>
            </a:r>
            <a:r>
              <a:rPr lang="ru-RU" altLang="ru-RU" sz="2000" dirty="0" smtClean="0">
                <a:latin typeface="Times New Roman" pitchFamily="18" charset="0"/>
              </a:rPr>
              <a:t>«Бюджет»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06400" y="2636838"/>
            <a:ext cx="856773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5429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b="1" u="sng" dirty="0">
                <a:latin typeface="Times New Roman" pitchFamily="18" charset="0"/>
              </a:rPr>
              <a:t>Информация для контактов</a:t>
            </a:r>
          </a:p>
          <a:p>
            <a:pPr algn="ctr" eaLnBrk="1" hangingPunct="1"/>
            <a:endParaRPr lang="ru-RU" altLang="ru-RU" sz="1400" dirty="0" smtClean="0">
              <a:latin typeface="Times New Roman" pitchFamily="18" charset="0"/>
            </a:endParaRPr>
          </a:p>
          <a:p>
            <a:pPr algn="ctr" eaLnBrk="1" hangingPunct="1"/>
            <a:r>
              <a:rPr lang="ru-RU" altLang="ru-RU" sz="1400" dirty="0" smtClean="0">
                <a:latin typeface="Times New Roman" pitchFamily="18" charset="0"/>
              </a:rPr>
              <a:t>Администрация Азовского сельского  поселения</a:t>
            </a:r>
          </a:p>
          <a:p>
            <a:pPr algn="ctr" eaLnBrk="1" hangingPunct="1"/>
            <a:r>
              <a:rPr lang="ru-RU" altLang="ru-RU" sz="1400" dirty="0" smtClean="0">
                <a:latin typeface="Times New Roman" pitchFamily="18" charset="0"/>
              </a:rPr>
              <a:t>Адрес</a:t>
            </a:r>
            <a:r>
              <a:rPr lang="ru-RU" altLang="ru-RU" sz="1400" dirty="0">
                <a:latin typeface="Times New Roman" pitchFamily="18" charset="0"/>
              </a:rPr>
              <a:t>: </a:t>
            </a:r>
            <a:r>
              <a:rPr lang="ru-RU" altLang="ru-RU" sz="1400" dirty="0" smtClean="0">
                <a:latin typeface="Times New Roman" pitchFamily="18" charset="0"/>
              </a:rPr>
              <a:t>ул. Ленина, 35</a:t>
            </a:r>
            <a:endParaRPr lang="ru-RU" altLang="ru-RU" sz="1400" dirty="0">
              <a:latin typeface="Times New Roman" pitchFamily="18" charset="0"/>
            </a:endParaRPr>
          </a:p>
          <a:p>
            <a:pPr algn="ctr" eaLnBrk="1" hangingPunct="1"/>
            <a:r>
              <a:rPr lang="ru-RU" altLang="ru-RU" sz="1400" dirty="0" err="1" smtClean="0">
                <a:latin typeface="Times New Roman" pitchFamily="18" charset="0"/>
              </a:rPr>
              <a:t>Джанкойский</a:t>
            </a:r>
            <a:r>
              <a:rPr lang="ru-RU" altLang="ru-RU" sz="1400" dirty="0" smtClean="0">
                <a:latin typeface="Times New Roman" pitchFamily="18" charset="0"/>
              </a:rPr>
              <a:t>  район, Республика Крым , 296178</a:t>
            </a:r>
            <a:endParaRPr lang="ru-RU" altLang="ru-RU" sz="1400" dirty="0">
              <a:latin typeface="Times New Roman" pitchFamily="18" charset="0"/>
            </a:endParaRPr>
          </a:p>
          <a:p>
            <a:pPr algn="ctr" eaLnBrk="1" hangingPunct="1"/>
            <a:r>
              <a:rPr lang="ru-RU" altLang="ru-RU" sz="1400" dirty="0" smtClean="0">
                <a:latin typeface="Times New Roman" pitchFamily="18" charset="0"/>
              </a:rPr>
              <a:t>                                                                                                                                                                                  </a:t>
            </a:r>
            <a:r>
              <a:rPr lang="en-US" altLang="ru-RU" sz="1400" dirty="0" smtClean="0">
                <a:latin typeface="Times New Roman" pitchFamily="18" charset="0"/>
              </a:rPr>
              <a:t>e-mail:</a:t>
            </a:r>
            <a:r>
              <a:rPr lang="ru-RU" altLang="ru-RU" sz="1400" dirty="0" smtClean="0">
                <a:latin typeface="Times New Roman" pitchFamily="18" charset="0"/>
              </a:rPr>
              <a:t> 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 smtClean="0">
                <a:hlinkClick r:id="rId3"/>
              </a:rPr>
              <a:t>azovskoe_sp@mail.ru</a:t>
            </a:r>
            <a:r>
              <a:rPr lang="ru-RU" sz="1400" dirty="0" smtClean="0"/>
              <a:t>  График </a:t>
            </a:r>
            <a:r>
              <a:rPr lang="ru-RU" altLang="ru-RU" sz="1400" dirty="0" smtClean="0">
                <a:latin typeface="Times New Roman" pitchFamily="18" charset="0"/>
              </a:rPr>
              <a:t>работы :</a:t>
            </a:r>
            <a:endParaRPr lang="ru-RU" altLang="ru-RU" sz="1400" dirty="0">
              <a:latin typeface="Times New Roman" pitchFamily="18" charset="0"/>
            </a:endParaRPr>
          </a:p>
          <a:p>
            <a:pPr algn="ctr" eaLnBrk="1" hangingPunct="1"/>
            <a:r>
              <a:rPr lang="ru-RU" altLang="ru-RU" sz="1400" dirty="0">
                <a:latin typeface="Times New Roman" pitchFamily="18" charset="0"/>
              </a:rPr>
              <a:t>с </a:t>
            </a:r>
            <a:r>
              <a:rPr lang="ru-RU" altLang="ru-RU" sz="1400" dirty="0" smtClean="0">
                <a:latin typeface="Times New Roman" pitchFamily="18" charset="0"/>
              </a:rPr>
              <a:t>8:</a:t>
            </a:r>
            <a:r>
              <a:rPr lang="en-US" altLang="ru-RU" sz="1400" dirty="0" smtClean="0">
                <a:latin typeface="Times New Roman" pitchFamily="18" charset="0"/>
              </a:rPr>
              <a:t>0</a:t>
            </a:r>
            <a:r>
              <a:rPr lang="ru-RU" altLang="ru-RU" sz="1400" dirty="0" smtClean="0">
                <a:latin typeface="Times New Roman" pitchFamily="18" charset="0"/>
              </a:rPr>
              <a:t>0 </a:t>
            </a:r>
            <a:r>
              <a:rPr lang="ru-RU" altLang="ru-RU" sz="1400" dirty="0">
                <a:latin typeface="Times New Roman" pitchFamily="18" charset="0"/>
              </a:rPr>
              <a:t>до </a:t>
            </a:r>
            <a:r>
              <a:rPr lang="ru-RU" altLang="ru-RU" sz="1400" dirty="0" smtClean="0">
                <a:latin typeface="Times New Roman" pitchFamily="18" charset="0"/>
              </a:rPr>
              <a:t>1</a:t>
            </a:r>
            <a:r>
              <a:rPr lang="en-US" altLang="ru-RU" sz="1400" dirty="0" smtClean="0">
                <a:latin typeface="Times New Roman" pitchFamily="18" charset="0"/>
              </a:rPr>
              <a:t>7</a:t>
            </a:r>
            <a:r>
              <a:rPr lang="ru-RU" altLang="ru-RU" sz="1400" dirty="0" smtClean="0">
                <a:latin typeface="Times New Roman" pitchFamily="18" charset="0"/>
              </a:rPr>
              <a:t>:</a:t>
            </a:r>
            <a:r>
              <a:rPr lang="en-US" altLang="ru-RU" sz="1400" dirty="0" smtClean="0">
                <a:latin typeface="Times New Roman" pitchFamily="18" charset="0"/>
              </a:rPr>
              <a:t>0</a:t>
            </a:r>
            <a:r>
              <a:rPr lang="ru-RU" altLang="ru-RU" sz="1400" dirty="0" smtClean="0">
                <a:latin typeface="Times New Roman" pitchFamily="18" charset="0"/>
              </a:rPr>
              <a:t>0 </a:t>
            </a:r>
            <a:r>
              <a:rPr lang="ru-RU" altLang="ru-RU" sz="1400" dirty="0">
                <a:latin typeface="Times New Roman" pitchFamily="18" charset="0"/>
              </a:rPr>
              <a:t>перерыв </a:t>
            </a:r>
            <a:r>
              <a:rPr lang="ru-RU" altLang="ru-RU" sz="1400" dirty="0" smtClean="0">
                <a:latin typeface="Times New Roman" pitchFamily="18" charset="0"/>
              </a:rPr>
              <a:t>с </a:t>
            </a:r>
            <a:r>
              <a:rPr lang="ru-RU" altLang="ru-RU" sz="1400" dirty="0">
                <a:latin typeface="Times New Roman" pitchFamily="18" charset="0"/>
              </a:rPr>
              <a:t>12:00 до </a:t>
            </a:r>
            <a:r>
              <a:rPr lang="ru-RU" altLang="ru-RU" sz="1400" dirty="0" smtClean="0">
                <a:latin typeface="Times New Roman" pitchFamily="18" charset="0"/>
              </a:rPr>
              <a:t>13:00</a:t>
            </a:r>
          </a:p>
          <a:p>
            <a:pPr algn="ctr" eaLnBrk="1" hangingPunct="1"/>
            <a:r>
              <a:rPr lang="ru-RU" altLang="ru-RU" sz="1400" dirty="0" smtClean="0">
                <a:latin typeface="Times New Roman" pitchFamily="18" charset="0"/>
              </a:rPr>
              <a:t>Выходной суббота, воскресенье</a:t>
            </a:r>
            <a:endParaRPr lang="ru-RU" altLang="ru-RU" sz="14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867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81" descr="Крупная сетка"/>
          <p:cNvSpPr>
            <a:spLocks noChangeArrowheads="1"/>
          </p:cNvSpPr>
          <p:nvPr/>
        </p:nvSpPr>
        <p:spPr bwMode="auto">
          <a:xfrm>
            <a:off x="179388" y="3068638"/>
            <a:ext cx="3128962" cy="1655762"/>
          </a:xfrm>
          <a:prstGeom prst="roundRect">
            <a:avLst>
              <a:gd name="adj" fmla="val 16667"/>
            </a:avLst>
          </a:prstGeom>
          <a:blipFill>
            <a:blip r:embed="rId2" cstate="print"/>
            <a:tile tx="0" ty="0" sx="100000" sy="100000" flip="none" algn="tl"/>
          </a:blip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sz="900" dirty="0"/>
          </a:p>
        </p:txBody>
      </p:sp>
      <p:pic>
        <p:nvPicPr>
          <p:cNvPr id="21507" name="Рисунок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4059" b="17294"/>
          <a:stretch>
            <a:fillRect/>
          </a:stretch>
        </p:blipFill>
        <p:spPr bwMode="auto">
          <a:xfrm>
            <a:off x="1403350" y="908050"/>
            <a:ext cx="164941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Рисунок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5940" b="17459"/>
          <a:stretch>
            <a:fillRect/>
          </a:stretch>
        </p:blipFill>
        <p:spPr bwMode="auto">
          <a:xfrm>
            <a:off x="5867400" y="981075"/>
            <a:ext cx="1504950" cy="187166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Rectangle 3"/>
          <p:cNvSpPr>
            <a:spLocks noGrp="1" noChangeArrowheads="1"/>
          </p:cNvSpPr>
          <p:nvPr>
            <p:ph idx="1"/>
          </p:nvPr>
        </p:nvSpPr>
        <p:spPr>
          <a:xfrm>
            <a:off x="107950" y="260350"/>
            <a:ext cx="8856663" cy="6264275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altLang="ru-RU" sz="1800" dirty="0" smtClean="0">
              <a:solidFill>
                <a:srgbClr val="0033CC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endParaRPr lang="ru-RU" altLang="ru-RU" sz="1800" dirty="0" smtClean="0">
              <a:solidFill>
                <a:srgbClr val="0033CC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endParaRPr lang="ru-RU" altLang="ru-RU" sz="1800" dirty="0" smtClean="0">
              <a:solidFill>
                <a:srgbClr val="0033CC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endParaRPr lang="ru-RU" altLang="ru-RU" sz="1800" dirty="0" smtClean="0">
              <a:solidFill>
                <a:srgbClr val="0033CC"/>
              </a:solidFill>
              <a:latin typeface="Times New Roman" pitchFamily="18" charset="0"/>
            </a:endParaRPr>
          </a:p>
        </p:txBody>
      </p:sp>
      <p:sp>
        <p:nvSpPr>
          <p:cNvPr id="21510" name="Text Box 4"/>
          <p:cNvSpPr txBox="1">
            <a:spLocks noChangeArrowheads="1"/>
          </p:cNvSpPr>
          <p:nvPr/>
        </p:nvSpPr>
        <p:spPr bwMode="auto">
          <a:xfrm>
            <a:off x="1042988" y="1052513"/>
            <a:ext cx="17303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dirty="0"/>
          </a:p>
        </p:txBody>
      </p:sp>
      <p:sp>
        <p:nvSpPr>
          <p:cNvPr id="21511" name="Text Box 6"/>
          <p:cNvSpPr txBox="1">
            <a:spLocks noChangeArrowheads="1"/>
          </p:cNvSpPr>
          <p:nvPr/>
        </p:nvSpPr>
        <p:spPr bwMode="auto">
          <a:xfrm>
            <a:off x="5867400" y="2708275"/>
            <a:ext cx="938213" cy="284163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b="1" dirty="0">
                <a:latin typeface="Times New Roman" pitchFamily="18" charset="0"/>
              </a:rPr>
              <a:t>ДОХОДЫ</a:t>
            </a:r>
          </a:p>
        </p:txBody>
      </p:sp>
      <p:pic>
        <p:nvPicPr>
          <p:cNvPr id="21512" name="Рисунок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4059" b="17294"/>
          <a:stretch>
            <a:fillRect/>
          </a:stretch>
        </p:blipFill>
        <p:spPr bwMode="auto">
          <a:xfrm>
            <a:off x="7380288" y="1773238"/>
            <a:ext cx="901700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3" name="Text Box 52"/>
          <p:cNvSpPr txBox="1">
            <a:spLocks noChangeArrowheads="1"/>
          </p:cNvSpPr>
          <p:nvPr/>
        </p:nvSpPr>
        <p:spPr bwMode="auto">
          <a:xfrm>
            <a:off x="7380288" y="2708275"/>
            <a:ext cx="1009650" cy="284163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b="1" dirty="0">
                <a:latin typeface="Times New Roman" pitchFamily="18" charset="0"/>
              </a:rPr>
              <a:t>РАСХОДЫ</a:t>
            </a:r>
          </a:p>
        </p:txBody>
      </p:sp>
      <p:pic>
        <p:nvPicPr>
          <p:cNvPr id="21514" name="Рисунок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5940" b="17459"/>
          <a:stretch>
            <a:fillRect/>
          </a:stretch>
        </p:blipFill>
        <p:spPr bwMode="auto">
          <a:xfrm>
            <a:off x="468313" y="1700213"/>
            <a:ext cx="965200" cy="1008062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5" name="Text Box 60"/>
          <p:cNvSpPr txBox="1">
            <a:spLocks noChangeArrowheads="1"/>
          </p:cNvSpPr>
          <p:nvPr/>
        </p:nvSpPr>
        <p:spPr bwMode="auto">
          <a:xfrm>
            <a:off x="395288" y="2565400"/>
            <a:ext cx="936625" cy="284163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b="1" dirty="0">
                <a:latin typeface="Times New Roman" pitchFamily="18" charset="0"/>
              </a:rPr>
              <a:t>ДОХОДЫ</a:t>
            </a:r>
          </a:p>
        </p:txBody>
      </p:sp>
      <p:sp>
        <p:nvSpPr>
          <p:cNvPr id="21516" name="Text Box 62"/>
          <p:cNvSpPr txBox="1">
            <a:spLocks noChangeArrowheads="1"/>
          </p:cNvSpPr>
          <p:nvPr/>
        </p:nvSpPr>
        <p:spPr bwMode="auto">
          <a:xfrm>
            <a:off x="1763713" y="2565400"/>
            <a:ext cx="1009650" cy="284163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b="1" dirty="0">
                <a:latin typeface="Times New Roman" pitchFamily="18" charset="0"/>
              </a:rPr>
              <a:t>РАСХОДЫ</a:t>
            </a:r>
          </a:p>
        </p:txBody>
      </p:sp>
      <p:sp>
        <p:nvSpPr>
          <p:cNvPr id="21517" name="AutoShape 77" descr="Крупная сетка"/>
          <p:cNvSpPr>
            <a:spLocks noChangeArrowheads="1"/>
          </p:cNvSpPr>
          <p:nvPr/>
        </p:nvSpPr>
        <p:spPr bwMode="auto">
          <a:xfrm>
            <a:off x="971550" y="115888"/>
            <a:ext cx="6985000" cy="576262"/>
          </a:xfrm>
          <a:prstGeom prst="bevel">
            <a:avLst>
              <a:gd name="adj" fmla="val 12500"/>
            </a:avLst>
          </a:prstGeom>
          <a:blipFill>
            <a:blip r:embed="rId2" cstate="print"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sz="900" dirty="0"/>
          </a:p>
        </p:txBody>
      </p:sp>
      <p:sp>
        <p:nvSpPr>
          <p:cNvPr id="21518" name="Text Box 78"/>
          <p:cNvSpPr txBox="1">
            <a:spLocks noChangeArrowheads="1"/>
          </p:cNvSpPr>
          <p:nvPr/>
        </p:nvSpPr>
        <p:spPr bwMode="auto">
          <a:xfrm>
            <a:off x="1187450" y="188913"/>
            <a:ext cx="66246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000" b="1" dirty="0">
                <a:latin typeface="Times New Roman" pitchFamily="18" charset="0"/>
              </a:rPr>
              <a:t>ДОХОДЫ – РАСХОДЫ = ДЕФИЦИТ (ПРОФИЦИТ)</a:t>
            </a:r>
          </a:p>
        </p:txBody>
      </p:sp>
      <p:sp>
        <p:nvSpPr>
          <p:cNvPr id="21519" name="Text Box 80"/>
          <p:cNvSpPr txBox="1">
            <a:spLocks noChangeArrowheads="1"/>
          </p:cNvSpPr>
          <p:nvPr/>
        </p:nvSpPr>
        <p:spPr bwMode="auto">
          <a:xfrm>
            <a:off x="323850" y="3068638"/>
            <a:ext cx="2879725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400" b="1" dirty="0">
                <a:latin typeface="Times New Roman" pitchFamily="18" charset="0"/>
              </a:rPr>
              <a:t>ДЕФИЦИТ </a:t>
            </a:r>
          </a:p>
          <a:p>
            <a:pPr algn="ctr" eaLnBrk="1" hangingPunct="1"/>
            <a:r>
              <a:rPr lang="ru-RU" altLang="ru-RU" sz="1400" b="1" dirty="0">
                <a:latin typeface="Times New Roman" pitchFamily="18" charset="0"/>
              </a:rPr>
              <a:t>(расходы больше доходов)</a:t>
            </a:r>
          </a:p>
          <a:p>
            <a:pPr algn="just" eaLnBrk="1" hangingPunct="1">
              <a:spcBef>
                <a:spcPct val="50000"/>
              </a:spcBef>
            </a:pPr>
            <a:r>
              <a:rPr lang="ru-RU" altLang="ru-RU" sz="1300" dirty="0">
                <a:latin typeface="Times New Roman" pitchFamily="18" charset="0"/>
              </a:rPr>
              <a:t>При превышении расходов над доходами  принимается решение об источниках покрытия дефицита (например, использовать имеющиеся накопления, остатки, взять в долг).</a:t>
            </a:r>
          </a:p>
          <a:p>
            <a:pPr algn="ctr" eaLnBrk="1" hangingPunct="1">
              <a:spcBef>
                <a:spcPct val="50000"/>
              </a:spcBef>
            </a:pPr>
            <a:endParaRPr lang="ru-RU" altLang="ru-RU" sz="1300" dirty="0">
              <a:latin typeface="Times New Roman" pitchFamily="18" charset="0"/>
            </a:endParaRPr>
          </a:p>
        </p:txBody>
      </p:sp>
      <p:sp>
        <p:nvSpPr>
          <p:cNvPr id="21520" name="AutoShape 82" descr="Крупная сетка"/>
          <p:cNvSpPr>
            <a:spLocks noChangeArrowheads="1"/>
          </p:cNvSpPr>
          <p:nvPr/>
        </p:nvSpPr>
        <p:spPr bwMode="auto">
          <a:xfrm>
            <a:off x="5724525" y="3141663"/>
            <a:ext cx="3095625" cy="1655762"/>
          </a:xfrm>
          <a:prstGeom prst="roundRect">
            <a:avLst>
              <a:gd name="adj" fmla="val 16667"/>
            </a:avLst>
          </a:prstGeom>
          <a:blipFill>
            <a:blip r:embed="rId2" cstate="print"/>
            <a:tile tx="0" ty="0" sx="100000" sy="100000" flip="none" algn="tl"/>
          </a:blip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sz="900" dirty="0"/>
          </a:p>
        </p:txBody>
      </p:sp>
      <p:sp>
        <p:nvSpPr>
          <p:cNvPr id="21521" name="Text Box 83"/>
          <p:cNvSpPr txBox="1">
            <a:spLocks noChangeArrowheads="1"/>
          </p:cNvSpPr>
          <p:nvPr/>
        </p:nvSpPr>
        <p:spPr bwMode="auto">
          <a:xfrm>
            <a:off x="5795963" y="3141663"/>
            <a:ext cx="2952750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400" b="1" dirty="0">
                <a:latin typeface="Times New Roman" pitchFamily="18" charset="0"/>
              </a:rPr>
              <a:t>ПРОФИЦИТ</a:t>
            </a:r>
          </a:p>
          <a:p>
            <a:pPr algn="ctr" eaLnBrk="1" hangingPunct="1"/>
            <a:r>
              <a:rPr lang="ru-RU" altLang="ru-RU" sz="1400" b="1" dirty="0">
                <a:latin typeface="Times New Roman" pitchFamily="18" charset="0"/>
              </a:rPr>
              <a:t>(доходы больше расходов)</a:t>
            </a:r>
          </a:p>
          <a:p>
            <a:pPr algn="just" eaLnBrk="1" hangingPunct="1">
              <a:spcBef>
                <a:spcPct val="50000"/>
              </a:spcBef>
            </a:pPr>
            <a:r>
              <a:rPr lang="ru-RU" altLang="ru-RU" sz="1300" dirty="0">
                <a:latin typeface="Times New Roman" pitchFamily="18" charset="0"/>
              </a:rPr>
              <a:t>При превышении доходов над расходами принимается решение, как их использовать (например, накапливать резервы, остатки, погашать долг).</a:t>
            </a:r>
          </a:p>
        </p:txBody>
      </p:sp>
    </p:spTree>
    <p:extLst>
      <p:ext uri="{BB962C8B-B14F-4D97-AF65-F5344CB8AC3E}">
        <p14:creationId xmlns="" xmlns:p14="http://schemas.microsoft.com/office/powerpoint/2010/main" val="183915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1"/>
          </p:nvPr>
        </p:nvSpPr>
        <p:spPr>
          <a:xfrm>
            <a:off x="107950" y="188913"/>
            <a:ext cx="8786813" cy="6480175"/>
          </a:xfrm>
        </p:spPr>
        <p:txBody>
          <a:bodyPr/>
          <a:lstStyle/>
          <a:p>
            <a:pPr marL="0" indent="542925" algn="just" eaLnBrk="1" hangingPunct="1">
              <a:buFontTx/>
              <a:buNone/>
            </a:pPr>
            <a:endParaRPr lang="ru-RU" altLang="ru-RU" sz="1800" b="1" dirty="0" smtClean="0">
              <a:solidFill>
                <a:srgbClr val="0033CC"/>
              </a:solidFill>
              <a:latin typeface="Times New Roman" pitchFamily="18" charset="0"/>
            </a:endParaRPr>
          </a:p>
          <a:p>
            <a:pPr marL="0" indent="542925" algn="just" eaLnBrk="1" hangingPunct="1">
              <a:buFontTx/>
              <a:buNone/>
            </a:pPr>
            <a:endParaRPr lang="ru-RU" altLang="ru-RU" sz="1800" b="1" dirty="0" smtClean="0">
              <a:solidFill>
                <a:srgbClr val="0033CC"/>
              </a:solidFill>
              <a:latin typeface="Times New Roman" pitchFamily="18" charset="0"/>
            </a:endParaRPr>
          </a:p>
        </p:txBody>
      </p:sp>
      <p:grpSp>
        <p:nvGrpSpPr>
          <p:cNvPr id="22531" name="AutoShape 6"/>
          <p:cNvGrpSpPr>
            <a:grpSpLocks/>
          </p:cNvGrpSpPr>
          <p:nvPr/>
        </p:nvGrpSpPr>
        <p:grpSpPr bwMode="auto">
          <a:xfrm>
            <a:off x="2339975" y="319088"/>
            <a:ext cx="4681538" cy="388937"/>
            <a:chOff x="1233" y="-197"/>
            <a:chExt cx="3291" cy="1324"/>
          </a:xfrm>
        </p:grpSpPr>
        <p:pic>
          <p:nvPicPr>
            <p:cNvPr id="22560" name="AutoShape 6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3" y="-197"/>
              <a:ext cx="3291" cy="1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61" name="Text Box 23"/>
            <p:cNvSpPr txBox="1">
              <a:spLocks noChangeArrowheads="1"/>
            </p:cNvSpPr>
            <p:nvPr/>
          </p:nvSpPr>
          <p:spPr bwMode="auto">
            <a:xfrm>
              <a:off x="1311" y="85"/>
              <a:ext cx="3138" cy="759"/>
            </a:xfrm>
            <a:prstGeom prst="rect">
              <a:avLst/>
            </a:prstGeom>
            <a:solidFill>
              <a:srgbClr val="CCFF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000" b="1" i="1" dirty="0">
                  <a:latin typeface="Times New Roman" pitchFamily="18" charset="0"/>
                </a:rPr>
                <a:t>Межбюджетные трансферты</a:t>
              </a:r>
            </a:p>
          </p:txBody>
        </p:sp>
      </p:grpSp>
      <p:sp>
        <p:nvSpPr>
          <p:cNvPr id="7171" name="AutoShape 7"/>
          <p:cNvSpPr>
            <a:spLocks noChangeArrowheads="1"/>
          </p:cNvSpPr>
          <p:nvPr/>
        </p:nvSpPr>
        <p:spPr bwMode="auto">
          <a:xfrm>
            <a:off x="699127" y="885240"/>
            <a:ext cx="1838801" cy="4776007"/>
          </a:xfrm>
          <a:prstGeom prst="flowChartAlternateProcess">
            <a:avLst/>
          </a:prstGeom>
          <a:solidFill>
            <a:srgbClr val="CCFFCC">
              <a:alpha val="7411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ru-RU" altLang="ru-RU" sz="1300" dirty="0" smtClean="0">
              <a:latin typeface="Times New Roman" pitchFamily="18" charset="0"/>
            </a:endParaRPr>
          </a:p>
        </p:txBody>
      </p:sp>
      <p:sp>
        <p:nvSpPr>
          <p:cNvPr id="7172" name="AutoShape 8"/>
          <p:cNvSpPr>
            <a:spLocks noChangeArrowheads="1"/>
          </p:cNvSpPr>
          <p:nvPr/>
        </p:nvSpPr>
        <p:spPr bwMode="auto">
          <a:xfrm>
            <a:off x="2693211" y="865071"/>
            <a:ext cx="1843212" cy="4796175"/>
          </a:xfrm>
          <a:prstGeom prst="flowChartAlternateProcess">
            <a:avLst/>
          </a:prstGeom>
          <a:solidFill>
            <a:srgbClr val="CCFFCC">
              <a:alpha val="7215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ru-RU" altLang="ru-RU" sz="1300" dirty="0" smtClean="0">
              <a:latin typeface="Times New Roman" pitchFamily="18" charset="0"/>
            </a:endParaRPr>
          </a:p>
        </p:txBody>
      </p:sp>
      <p:sp>
        <p:nvSpPr>
          <p:cNvPr id="2" name="AutoShape 7"/>
          <p:cNvSpPr>
            <a:spLocks noChangeArrowheads="1"/>
          </p:cNvSpPr>
          <p:nvPr/>
        </p:nvSpPr>
        <p:spPr bwMode="auto">
          <a:xfrm>
            <a:off x="4729506" y="885239"/>
            <a:ext cx="1910302" cy="4776007"/>
          </a:xfrm>
          <a:prstGeom prst="flowChartAlternateProcess">
            <a:avLst/>
          </a:prstGeom>
          <a:solidFill>
            <a:srgbClr val="CCFFCC">
              <a:alpha val="7411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ru-RU" altLang="ru-RU" sz="1300" dirty="0" smtClean="0">
              <a:latin typeface="Times New Roman" pitchFamily="18" charset="0"/>
            </a:endParaRPr>
          </a:p>
        </p:txBody>
      </p:sp>
      <p:sp>
        <p:nvSpPr>
          <p:cNvPr id="22541" name="Text Box 36"/>
          <p:cNvSpPr txBox="1">
            <a:spLocks noChangeArrowheads="1"/>
          </p:cNvSpPr>
          <p:nvPr/>
        </p:nvSpPr>
        <p:spPr bwMode="auto">
          <a:xfrm>
            <a:off x="684213" y="1412875"/>
            <a:ext cx="19431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 sz="900" dirty="0"/>
          </a:p>
        </p:txBody>
      </p:sp>
      <p:sp>
        <p:nvSpPr>
          <p:cNvPr id="22542" name="Text Box 40"/>
          <p:cNvSpPr txBox="1">
            <a:spLocks noChangeArrowheads="1"/>
          </p:cNvSpPr>
          <p:nvPr/>
        </p:nvSpPr>
        <p:spPr bwMode="auto">
          <a:xfrm>
            <a:off x="823913" y="989013"/>
            <a:ext cx="1584325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b="1" dirty="0" smtClean="0">
                <a:latin typeface="Times New Roman" pitchFamily="18" charset="0"/>
              </a:rPr>
              <a:t>Дотации </a:t>
            </a:r>
            <a:endParaRPr lang="ru-RU" altLang="ru-RU" b="1" dirty="0">
              <a:latin typeface="Times New Roman" pitchFamily="18" charset="0"/>
            </a:endParaRPr>
          </a:p>
          <a:p>
            <a:pPr eaLnBrk="1" hangingPunct="1"/>
            <a:r>
              <a:rPr lang="ru-RU" altLang="ru-RU" sz="1400" b="1" dirty="0">
                <a:latin typeface="Times New Roman" pitchFamily="18" charset="0"/>
              </a:rPr>
              <a:t>(</a:t>
            </a:r>
            <a:r>
              <a:rPr lang="ru-RU" altLang="ru-RU" sz="1400" b="1" i="1" dirty="0">
                <a:latin typeface="Times New Roman" pitchFamily="18" charset="0"/>
              </a:rPr>
              <a:t>от лат. «</a:t>
            </a:r>
            <a:r>
              <a:rPr lang="en-US" altLang="ru-RU" sz="1400" b="1" i="1" dirty="0" err="1">
                <a:latin typeface="Times New Roman" pitchFamily="18" charset="0"/>
              </a:rPr>
              <a:t>Dotatio</a:t>
            </a:r>
            <a:r>
              <a:rPr lang="ru-RU" altLang="ru-RU" sz="1400" b="1" i="1" dirty="0">
                <a:latin typeface="Times New Roman" pitchFamily="18" charset="0"/>
              </a:rPr>
              <a:t>» -дар, пожертвование</a:t>
            </a:r>
            <a:r>
              <a:rPr lang="ru-RU" altLang="ru-RU" sz="1400" b="1" dirty="0">
                <a:latin typeface="Times New Roman" pitchFamily="18" charset="0"/>
              </a:rPr>
              <a:t>)</a:t>
            </a:r>
          </a:p>
          <a:p>
            <a:pPr eaLnBrk="1" hangingPunct="1"/>
            <a:r>
              <a:rPr lang="ru-RU" altLang="ru-RU" sz="1400" dirty="0">
                <a:latin typeface="Times New Roman" pitchFamily="18" charset="0"/>
              </a:rPr>
              <a:t>Предоставляется без определения конкретной цели их использования</a:t>
            </a:r>
          </a:p>
        </p:txBody>
      </p:sp>
      <p:sp>
        <p:nvSpPr>
          <p:cNvPr id="22543" name="Text Box 41"/>
          <p:cNvSpPr txBox="1">
            <a:spLocks noChangeArrowheads="1"/>
          </p:cNvSpPr>
          <p:nvPr/>
        </p:nvSpPr>
        <p:spPr bwMode="auto">
          <a:xfrm>
            <a:off x="2786063" y="887413"/>
            <a:ext cx="1657350" cy="295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Субвенции </a:t>
            </a:r>
          </a:p>
          <a:p>
            <a:pPr eaLnBrk="1" hangingPunct="1"/>
            <a:r>
              <a:rPr lang="ru-RU" altLang="ru-RU" sz="1400" b="1" dirty="0">
                <a:latin typeface="Times New Roman" pitchFamily="18" charset="0"/>
              </a:rPr>
              <a:t>(</a:t>
            </a:r>
            <a:r>
              <a:rPr lang="ru-RU" altLang="ru-RU" sz="1400" b="1" i="1" dirty="0">
                <a:latin typeface="Times New Roman" pitchFamily="18" charset="0"/>
              </a:rPr>
              <a:t>от лат.</a:t>
            </a:r>
            <a:r>
              <a:rPr lang="en-US" altLang="ru-RU" sz="1400" b="1" i="1" dirty="0">
                <a:latin typeface="Times New Roman" pitchFamily="18" charset="0"/>
              </a:rPr>
              <a:t> </a:t>
            </a:r>
            <a:r>
              <a:rPr lang="ru-RU" altLang="ru-RU" sz="1400" b="1" i="1" dirty="0">
                <a:latin typeface="Times New Roman" pitchFamily="18" charset="0"/>
              </a:rPr>
              <a:t>«</a:t>
            </a:r>
            <a:r>
              <a:rPr lang="en-US" altLang="ru-RU" sz="1400" b="1" i="1" dirty="0" err="1">
                <a:latin typeface="Times New Roman" pitchFamily="18" charset="0"/>
              </a:rPr>
              <a:t>Subvenire</a:t>
            </a:r>
            <a:r>
              <a:rPr lang="ru-RU" altLang="ru-RU" sz="1400" b="1" i="1" dirty="0">
                <a:latin typeface="Times New Roman" pitchFamily="18" charset="0"/>
              </a:rPr>
              <a:t>»</a:t>
            </a:r>
            <a:r>
              <a:rPr lang="en-US" altLang="ru-RU" sz="1400" b="1" i="1" dirty="0">
                <a:latin typeface="Times New Roman" pitchFamily="18" charset="0"/>
              </a:rPr>
              <a:t> - </a:t>
            </a:r>
            <a:r>
              <a:rPr lang="ru-RU" altLang="ru-RU" sz="1400" b="1" i="1" dirty="0">
                <a:latin typeface="Times New Roman" pitchFamily="18" charset="0"/>
              </a:rPr>
              <a:t>приходить на помощь</a:t>
            </a:r>
            <a:r>
              <a:rPr lang="ru-RU" altLang="ru-RU" sz="1400" b="1" dirty="0">
                <a:latin typeface="Times New Roman" pitchFamily="18" charset="0"/>
              </a:rPr>
              <a:t>)</a:t>
            </a:r>
          </a:p>
          <a:p>
            <a:pPr eaLnBrk="1" hangingPunct="1"/>
            <a:r>
              <a:rPr lang="ru-RU" altLang="ru-RU" sz="1400" dirty="0">
                <a:latin typeface="Times New Roman" pitchFamily="18" charset="0"/>
              </a:rPr>
              <a:t>Предоставляются на финансирование «переданных» другим публично-правовым образованиям полномочий</a:t>
            </a:r>
          </a:p>
        </p:txBody>
      </p:sp>
      <p:sp>
        <p:nvSpPr>
          <p:cNvPr id="22544" name="Text Box 42"/>
          <p:cNvSpPr txBox="1">
            <a:spLocks noChangeArrowheads="1"/>
          </p:cNvSpPr>
          <p:nvPr/>
        </p:nvSpPr>
        <p:spPr bwMode="auto">
          <a:xfrm>
            <a:off x="4814888" y="887413"/>
            <a:ext cx="17272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Субсидии </a:t>
            </a:r>
          </a:p>
          <a:p>
            <a:pPr eaLnBrk="1" hangingPunct="1"/>
            <a:r>
              <a:rPr lang="ru-RU" altLang="ru-RU" sz="1400" b="1" i="1">
                <a:latin typeface="Times New Roman" pitchFamily="18" charset="0"/>
              </a:rPr>
              <a:t>(от лат. «</a:t>
            </a:r>
            <a:r>
              <a:rPr lang="en-US" altLang="ru-RU" sz="1400" b="1" i="1">
                <a:latin typeface="Times New Roman" pitchFamily="18" charset="0"/>
              </a:rPr>
              <a:t>Subsiduim</a:t>
            </a:r>
            <a:r>
              <a:rPr lang="ru-RU" altLang="ru-RU" sz="1400" b="1" i="1">
                <a:latin typeface="Times New Roman" pitchFamily="18" charset="0"/>
              </a:rPr>
              <a:t>» - поддержка)</a:t>
            </a:r>
          </a:p>
          <a:p>
            <a:pPr eaLnBrk="1" hangingPunct="1"/>
            <a:r>
              <a:rPr lang="ru-RU" altLang="ru-RU" sz="1400">
                <a:latin typeface="Times New Roman" pitchFamily="18" charset="0"/>
              </a:rPr>
              <a:t>Предоставляются на условиях долевого софинансирования расходов других бюджетов</a:t>
            </a:r>
          </a:p>
        </p:txBody>
      </p:sp>
      <p:sp>
        <p:nvSpPr>
          <p:cNvPr id="22545" name="Line 43"/>
          <p:cNvSpPr>
            <a:spLocks noChangeShapeType="1"/>
          </p:cNvSpPr>
          <p:nvPr/>
        </p:nvSpPr>
        <p:spPr bwMode="auto">
          <a:xfrm flipH="1">
            <a:off x="2051050" y="685800"/>
            <a:ext cx="496888" cy="1809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546" name="Line 44"/>
          <p:cNvSpPr>
            <a:spLocks noChangeShapeType="1"/>
          </p:cNvSpPr>
          <p:nvPr/>
        </p:nvSpPr>
        <p:spPr bwMode="auto">
          <a:xfrm flipH="1">
            <a:off x="3614738" y="700088"/>
            <a:ext cx="327025" cy="1873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547" name="Line 45"/>
          <p:cNvSpPr>
            <a:spLocks noChangeShapeType="1"/>
          </p:cNvSpPr>
          <p:nvPr/>
        </p:nvSpPr>
        <p:spPr bwMode="auto">
          <a:xfrm>
            <a:off x="6659563" y="692150"/>
            <a:ext cx="576262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" name="AutoShape 8"/>
          <p:cNvSpPr>
            <a:spLocks noChangeArrowheads="1"/>
          </p:cNvSpPr>
          <p:nvPr/>
        </p:nvSpPr>
        <p:spPr bwMode="auto">
          <a:xfrm>
            <a:off x="6830516" y="856414"/>
            <a:ext cx="2112489" cy="4804831"/>
          </a:xfrm>
          <a:prstGeom prst="flowChartAlternateProcess">
            <a:avLst/>
          </a:prstGeom>
          <a:solidFill>
            <a:srgbClr val="CCFFCC">
              <a:alpha val="7215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ru-RU" altLang="ru-RU" sz="1300" smtClean="0">
              <a:latin typeface="Times New Roman" pitchFamily="18" charset="0"/>
            </a:endParaRPr>
          </a:p>
        </p:txBody>
      </p:sp>
      <p:sp>
        <p:nvSpPr>
          <p:cNvPr id="22552" name="Line 50"/>
          <p:cNvSpPr>
            <a:spLocks noChangeShapeType="1"/>
          </p:cNvSpPr>
          <p:nvPr/>
        </p:nvSpPr>
        <p:spPr bwMode="auto">
          <a:xfrm>
            <a:off x="5430838" y="685800"/>
            <a:ext cx="260350" cy="2016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553" name="Text Box 51"/>
          <p:cNvSpPr txBox="1">
            <a:spLocks noChangeArrowheads="1"/>
          </p:cNvSpPr>
          <p:nvPr/>
        </p:nvSpPr>
        <p:spPr bwMode="auto">
          <a:xfrm>
            <a:off x="6914823" y="885239"/>
            <a:ext cx="1977657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 dirty="0">
                <a:latin typeface="Times New Roman" pitchFamily="18" charset="0"/>
              </a:rPr>
              <a:t>Иные межбюджетные трансферты</a:t>
            </a:r>
            <a:r>
              <a:rPr lang="ru-RU" altLang="ru-RU" sz="900" dirty="0"/>
              <a:t> </a:t>
            </a:r>
            <a:r>
              <a:rPr lang="ru-RU" altLang="ru-RU" sz="1400" b="1" i="1" dirty="0">
                <a:latin typeface="Times New Roman" pitchFamily="18" charset="0"/>
              </a:rPr>
              <a:t>(</a:t>
            </a:r>
            <a:r>
              <a:rPr lang="ru-RU" altLang="ru-RU" sz="1400" b="1" i="1" dirty="0" err="1">
                <a:latin typeface="Times New Roman" pitchFamily="18" charset="0"/>
              </a:rPr>
              <a:t>Трансфе́рт</a:t>
            </a:r>
            <a:r>
              <a:rPr lang="ru-RU" altLang="ru-RU" sz="1400" b="1" i="1" dirty="0">
                <a:latin typeface="Times New Roman" pitchFamily="18" charset="0"/>
              </a:rPr>
              <a:t> от лат. «</a:t>
            </a:r>
            <a:r>
              <a:rPr lang="ru-RU" altLang="ru-RU" sz="1400" b="1" i="1" dirty="0" err="1">
                <a:latin typeface="Times New Roman" pitchFamily="18" charset="0"/>
              </a:rPr>
              <a:t>Transfero</a:t>
            </a:r>
            <a:r>
              <a:rPr lang="ru-RU" altLang="ru-RU" sz="1400" b="1" i="1" dirty="0">
                <a:latin typeface="Times New Roman" pitchFamily="18" charset="0"/>
              </a:rPr>
              <a:t>»-</a:t>
            </a:r>
            <a:r>
              <a:rPr lang="ru-RU" altLang="ru-RU" sz="1400" b="1" i="1" dirty="0" err="1" smtClean="0">
                <a:latin typeface="Times New Roman" pitchFamily="18" charset="0"/>
              </a:rPr>
              <a:t>переношу,перемещаю</a:t>
            </a:r>
            <a:r>
              <a:rPr lang="ru-RU" altLang="ru-RU" sz="1400" b="1" i="1" dirty="0">
                <a:latin typeface="Times New Roman" pitchFamily="18" charset="0"/>
              </a:rPr>
              <a:t>)</a:t>
            </a:r>
            <a:r>
              <a:rPr lang="ru-RU" altLang="ru-RU" sz="1400" b="1" dirty="0"/>
              <a:t> </a:t>
            </a:r>
            <a:r>
              <a:rPr lang="ru-RU" altLang="ru-RU" sz="1400" dirty="0">
                <a:latin typeface="Times New Roman" pitchFamily="18" charset="0"/>
              </a:rPr>
              <a:t>Предоставляются на осуществление части полномочий по решению вопросов местного значения в соответствии с заключенными соглашениями</a:t>
            </a:r>
            <a:endParaRPr lang="ru-RU" altLang="ru-RU" sz="900" b="1" dirty="0"/>
          </a:p>
        </p:txBody>
      </p:sp>
    </p:spTree>
    <p:extLst>
      <p:ext uri="{BB962C8B-B14F-4D97-AF65-F5344CB8AC3E}">
        <p14:creationId xmlns="" xmlns:p14="http://schemas.microsoft.com/office/powerpoint/2010/main" val="409351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64796" y="81839"/>
            <a:ext cx="711968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характеристики бюджета </a:t>
            </a:r>
            <a:r>
              <a:rPr lang="ru-RU" sz="20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муниципального образования Азовское  сельское поселение Джанкойского района Республики Крым на 2018 год и на плановый период 2019 и 2020</a:t>
            </a:r>
            <a:r>
              <a:rPr lang="en-US" sz="20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годов</a:t>
            </a:r>
            <a:endParaRPr lang="ru-RU" sz="2000" b="1" dirty="0">
              <a:ln w="10541" cmpd="sng">
                <a:solidFill>
                  <a:schemeClr val="accent2">
                    <a:lumMod val="75000"/>
                  </a:schemeClr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58670" y="1337915"/>
            <a:ext cx="7807024" cy="45719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rect">
              <a:fillToRect l="50000" t="50000" r="50000" b="50000"/>
            </a:path>
            <a:tileRect/>
          </a:gradFill>
          <a:ln cmpd="thickThin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innerShdw blurRad="63500" dist="50800" dir="2700000">
              <a:schemeClr val="accent4">
                <a:lumMod val="20000"/>
                <a:lumOff val="8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8670" y="1556792"/>
            <a:ext cx="3474888" cy="87395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11960" y="1579779"/>
            <a:ext cx="1351101" cy="873951"/>
          </a:xfrm>
          <a:prstGeom prst="round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chemeClr val="accent1">
                <a:shade val="50000"/>
                <a:shade val="75000"/>
                <a:satMod val="125000"/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39951" y="4891610"/>
            <a:ext cx="1207085" cy="746682"/>
          </a:xfrm>
          <a:prstGeom prst="roundRect">
            <a:avLst>
              <a:gd name="adj" fmla="val 50000"/>
            </a:avLst>
          </a:prstGeom>
          <a:blipFill>
            <a:blip r:embed="rId2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0,0</a:t>
            </a:r>
            <a:endParaRPr lang="ru-RU" sz="1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8670" y="2759715"/>
            <a:ext cx="347488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Доходы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8670" y="3717032"/>
            <a:ext cx="347488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Расходы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8670" y="4986573"/>
            <a:ext cx="3474888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Дефицит(-), Профицит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(+),                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рублей.</a:t>
            </a:r>
          </a:p>
        </p:txBody>
      </p:sp>
      <p:sp>
        <p:nvSpPr>
          <p:cNvPr id="15" name="TextBox 14"/>
          <p:cNvSpPr txBox="1"/>
          <p:nvPr/>
        </p:nvSpPr>
        <p:spPr>
          <a:xfrm flipH="1">
            <a:off x="4211959" y="2898214"/>
            <a:ext cx="1207085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7416,498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flipH="1">
            <a:off x="4211959" y="3775083"/>
            <a:ext cx="1351102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7416,498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9456" y="4891610"/>
            <a:ext cx="123825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0802" y="4891610"/>
            <a:ext cx="123825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2781" y="1556792"/>
            <a:ext cx="1371600" cy="89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9027" y="1522309"/>
            <a:ext cx="1371600" cy="89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/>
          <p:nvPr/>
        </p:nvSpPr>
        <p:spPr>
          <a:xfrm flipH="1">
            <a:off x="5742780" y="2898214"/>
            <a:ext cx="1371598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7197,771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flipH="1">
            <a:off x="5809455" y="3775082"/>
            <a:ext cx="1304925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7197,771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flipH="1">
            <a:off x="7419026" y="3775082"/>
            <a:ext cx="1257426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7638,661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 flipH="1">
            <a:off x="7419027" y="2898214"/>
            <a:ext cx="137160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7638,661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03036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трелка вправо 23"/>
          <p:cNvSpPr/>
          <p:nvPr/>
        </p:nvSpPr>
        <p:spPr>
          <a:xfrm rot="16200000">
            <a:off x="3640064" y="3553734"/>
            <a:ext cx="1735644" cy="2945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Стрелка вправо 22"/>
          <p:cNvSpPr/>
          <p:nvPr/>
        </p:nvSpPr>
        <p:spPr>
          <a:xfrm rot="12069900">
            <a:off x="6185848" y="2008884"/>
            <a:ext cx="1504799" cy="4178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Стрелка вправо 1"/>
          <p:cNvSpPr/>
          <p:nvPr/>
        </p:nvSpPr>
        <p:spPr>
          <a:xfrm rot="20204792">
            <a:off x="1213275" y="2193368"/>
            <a:ext cx="1504799" cy="4178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2739436" y="1412776"/>
            <a:ext cx="3399784" cy="12410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7416,498</a:t>
            </a:r>
          </a:p>
          <a:p>
            <a:pPr algn="ctr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08456" y="224733"/>
            <a:ext cx="739942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lang="ru-RU" sz="2000" b="1" cap="none" spc="0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бюджета муниципального образования Азовское сельское поселение </a:t>
            </a:r>
            <a:r>
              <a:rPr lang="ru-RU" sz="20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Джанкойского</a:t>
            </a:r>
            <a:r>
              <a:rPr lang="ru-RU" sz="2000" b="1" cap="none" spc="0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Республики Крым </a:t>
            </a:r>
            <a:r>
              <a:rPr lang="ru-RU" sz="20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на 2018 год</a:t>
            </a:r>
            <a:r>
              <a:rPr lang="ru-RU" sz="2000" b="1" cap="none" spc="0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7" name="TextBox 36"/>
          <p:cNvSpPr txBox="1"/>
          <p:nvPr/>
        </p:nvSpPr>
        <p:spPr>
          <a:xfrm rot="10800000" flipH="1" flipV="1">
            <a:off x="6257947" y="2891281"/>
            <a:ext cx="2249929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</a:t>
            </a:r>
            <a:endParaRPr lang="ru-RU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3 508,90 тыс. руб.</a:t>
            </a:r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 flipH="1">
            <a:off x="3226469" y="4540980"/>
            <a:ext cx="2562834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  <a:endParaRPr lang="ru-RU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1 103,598 руб.</a:t>
            </a:r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 flipH="1">
            <a:off x="323528" y="2891281"/>
            <a:ext cx="2664295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        2 200,00 тыс. руб.</a:t>
            </a:r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flipH="1">
            <a:off x="320155" y="2891279"/>
            <a:ext cx="2664295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        2 804,00 тыс. руб.</a:t>
            </a:r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32945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116633"/>
            <a:ext cx="7886700" cy="824661"/>
          </a:xfrm>
          <a:ln>
            <a:noFill/>
          </a:ln>
        </p:spPr>
        <p:txBody>
          <a:bodyPr>
            <a:scene3d>
              <a:camera prst="orthographicFront"/>
              <a:lightRig rig="threePt" dir="t"/>
            </a:scene3d>
            <a:sp3d prstMaterial="dkEdge">
              <a:bevelT w="0" h="0"/>
            </a:sp3d>
          </a:bodyPr>
          <a:lstStyle/>
          <a:p>
            <a:pPr marL="0" indent="0" algn="ctr">
              <a:buNone/>
            </a:pPr>
            <a:r>
              <a:rPr lang="ru-RU" sz="2000" dirty="0" smtClean="0">
                <a:ln>
                  <a:solidFill>
                    <a:srgbClr val="00B0F0">
                      <a:alpha val="98000"/>
                    </a:srgbClr>
                  </a:solidFill>
                </a:ln>
                <a:solidFill>
                  <a:schemeClr val="tx1"/>
                </a:solidFill>
                <a:effectLst>
                  <a:glow>
                    <a:schemeClr val="accent1"/>
                  </a:glow>
                  <a:innerShdw blurRad="63500" dist="50800">
                    <a:prstClr val="black"/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</a:t>
            </a:r>
            <a:endParaRPr lang="ru-RU" sz="2000" dirty="0">
              <a:ln>
                <a:solidFill>
                  <a:srgbClr val="00B0F0">
                    <a:alpha val="98000"/>
                  </a:srgbClr>
                </a:solidFill>
              </a:ln>
              <a:solidFill>
                <a:schemeClr val="tx1"/>
              </a:solidFill>
              <a:effectLst>
                <a:glow>
                  <a:schemeClr val="accent1"/>
                </a:glow>
                <a:innerShdw blurRad="63500" dist="50800">
                  <a:prstClr val="black"/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Блок-схема: объединение 14"/>
          <p:cNvSpPr/>
          <p:nvPr/>
        </p:nvSpPr>
        <p:spPr>
          <a:xfrm rot="14879429">
            <a:off x="173356" y="2896951"/>
            <a:ext cx="3947075" cy="2538617"/>
          </a:xfrm>
          <a:prstGeom prst="flowChartMerge">
            <a:avLst/>
          </a:prstGeom>
          <a:solidFill>
            <a:srgbClr val="FF66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252000" tIns="612000" rIns="0" bIns="0"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Земельный </a:t>
            </a:r>
            <a:r>
              <a:rPr lang="ru-RU" sz="1600" dirty="0" smtClean="0">
                <a:solidFill>
                  <a:schemeClr val="tx1"/>
                </a:solidFill>
              </a:rPr>
              <a:t>налог 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500,0 тыс. рублей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7" name="Блок-схема: объединение 16"/>
          <p:cNvSpPr/>
          <p:nvPr/>
        </p:nvSpPr>
        <p:spPr>
          <a:xfrm rot="7153989">
            <a:off x="4686810" y="2073517"/>
            <a:ext cx="3897304" cy="3568223"/>
          </a:xfrm>
          <a:prstGeom prst="flowChartMerge">
            <a:avLst/>
          </a:prstGeom>
          <a:solidFill>
            <a:schemeClr val="accent2"/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504000" tIns="360000" rIns="360000" bIns="108000" rtlCol="0" anchor="ctr">
            <a:scene3d>
              <a:camera prst="orthographicFront">
                <a:rot lat="0" lon="0" rev="10799999"/>
              </a:camera>
              <a:lightRig rig="threePt" dir="t"/>
            </a:scene3d>
          </a:bodyPr>
          <a:lstStyle/>
          <a:p>
            <a:pPr algn="ctr"/>
            <a:endParaRPr lang="ru-RU" sz="1400" dirty="0" smtClean="0"/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Государственная пошлина за совершение нотариальных действий 3,0 тыс. рублей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3500430" y="3500438"/>
            <a:ext cx="1800200" cy="823923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solidFill>
                  <a:schemeClr val="tx1"/>
                </a:solidFill>
              </a:rPr>
              <a:t>2 804,00</a:t>
            </a:r>
            <a:endParaRPr lang="ru-RU" sz="1700" dirty="0">
              <a:solidFill>
                <a:schemeClr val="tx1"/>
              </a:solidFill>
            </a:endParaRPr>
          </a:p>
        </p:txBody>
      </p:sp>
      <p:sp>
        <p:nvSpPr>
          <p:cNvPr id="13" name="Блок-схема: объединение 12"/>
          <p:cNvSpPr/>
          <p:nvPr/>
        </p:nvSpPr>
        <p:spPr>
          <a:xfrm>
            <a:off x="2571736" y="785794"/>
            <a:ext cx="3915867" cy="2575394"/>
          </a:xfrm>
          <a:prstGeom prst="flowChartMerge">
            <a:avLst/>
          </a:prstGeom>
          <a:solidFill>
            <a:srgbClr val="FFC000"/>
          </a:solidFill>
          <a:ln/>
        </p:spPr>
        <p:style>
          <a:lnRef idx="1">
            <a:schemeClr val="accent6"/>
          </a:lnRef>
          <a:fillRef idx="1002">
            <a:schemeClr val="lt2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Налог на доходы физических лиц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2301,00тыс. рублей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48293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21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024404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>
                <a:ln>
                  <a:solidFill>
                    <a:srgbClr val="00B0F0">
                      <a:alpha val="98000"/>
                    </a:srgbClr>
                  </a:solidFill>
                </a:ln>
                <a:solidFill>
                  <a:schemeClr val="tx1"/>
                </a:solidFill>
                <a:effectLst>
                  <a:glow>
                    <a:schemeClr val="accent1"/>
                  </a:glow>
                  <a:innerShdw blurRad="63500" dist="50800">
                    <a:prstClr val="black"/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 flipH="1">
            <a:off x="3131840" y="1852851"/>
            <a:ext cx="2664296" cy="200348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3508,9</a:t>
            </a:r>
          </a:p>
          <a:p>
            <a:pPr algn="ctr"/>
            <a:endParaRPr lang="ru-RU" sz="1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авильный пятиугольник 12"/>
          <p:cNvSpPr/>
          <p:nvPr/>
        </p:nvSpPr>
        <p:spPr>
          <a:xfrm>
            <a:off x="467544" y="548681"/>
            <a:ext cx="3096344" cy="2448272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получаемые в виде арендной платы 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2986,8 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14" name="Правильный пятиугольник 13"/>
          <p:cNvSpPr/>
          <p:nvPr/>
        </p:nvSpPr>
        <p:spPr>
          <a:xfrm>
            <a:off x="351385" y="3323897"/>
            <a:ext cx="3132348" cy="3054540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сдачи в аренду имущества, составляющего казну сельских поселений 35,10 тыс. рублей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авильный пятиугольник 14"/>
          <p:cNvSpPr/>
          <p:nvPr/>
        </p:nvSpPr>
        <p:spPr>
          <a:xfrm>
            <a:off x="5796136" y="548682"/>
            <a:ext cx="3024335" cy="2448272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Прочие неналоговые доходы 483,0 тыс. рублей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авильный пятиугольник 7"/>
          <p:cNvSpPr/>
          <p:nvPr/>
        </p:nvSpPr>
        <p:spPr>
          <a:xfrm>
            <a:off x="4860032" y="3564235"/>
            <a:ext cx="3132348" cy="3054540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Штрафы 4,00 тыс. рублей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61337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188641"/>
            <a:ext cx="7886700" cy="504056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>
                <a:ln>
                  <a:solidFill>
                    <a:srgbClr val="00B0F0">
                      <a:alpha val="98000"/>
                    </a:srgbClr>
                  </a:solidFill>
                </a:ln>
                <a:solidFill>
                  <a:schemeClr val="tx1"/>
                </a:solidFill>
                <a:effectLst>
                  <a:glow>
                    <a:schemeClr val="accent1"/>
                  </a:glow>
                  <a:innerShdw blurRad="63500" dist="50800">
                    <a:prstClr val="black"/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Блок-схема: извлечение 1"/>
          <p:cNvSpPr/>
          <p:nvPr/>
        </p:nvSpPr>
        <p:spPr>
          <a:xfrm rot="17173418">
            <a:off x="4318678" y="2370540"/>
            <a:ext cx="4804959" cy="3226567"/>
          </a:xfrm>
          <a:prstGeom prst="flowChartExtra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684000"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 на выравнивание бюджетной обеспеченности из бюджета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Джанкойский район   261,955  тыс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</a:t>
            </a:r>
          </a:p>
        </p:txBody>
      </p:sp>
      <p:sp>
        <p:nvSpPr>
          <p:cNvPr id="3" name="Блок-схема: объединение 2"/>
          <p:cNvSpPr/>
          <p:nvPr/>
        </p:nvSpPr>
        <p:spPr>
          <a:xfrm rot="15094132">
            <a:off x="83092" y="2633126"/>
            <a:ext cx="4209807" cy="3208275"/>
          </a:xfrm>
          <a:prstGeom prst="flowChartMerge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 anchorCtr="1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бюджетам поселений  на осуществление первичного воинского учета на территориях, где отсутствуют военные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комиссариаты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157,967 тыс. руб.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827537" y="3522142"/>
            <a:ext cx="1512168" cy="92336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1103,598</a:t>
            </a:r>
            <a:endParaRPr lang="ru-RU" sz="1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Блок-схема: объединение 8"/>
          <p:cNvSpPr/>
          <p:nvPr/>
        </p:nvSpPr>
        <p:spPr>
          <a:xfrm>
            <a:off x="2201640" y="620688"/>
            <a:ext cx="4263187" cy="2662220"/>
          </a:xfrm>
          <a:prstGeom prst="flowChartMerg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0" tIns="0" rIns="144000" bIns="0" rtlCol="0" anchor="ctr"/>
          <a:lstStyle/>
          <a:p>
            <a:pPr algn="ctr"/>
            <a:endParaRPr lang="ru-RU" sz="1600" dirty="0" smtClean="0">
              <a:solidFill>
                <a:schemeClr val="tx1"/>
              </a:solidFill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 на выравнивание бюджетной обеспеченности из бюджета Республики Крым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681,912 тыс. рублей</a:t>
            </a:r>
          </a:p>
        </p:txBody>
      </p:sp>
      <p:sp>
        <p:nvSpPr>
          <p:cNvPr id="10" name="Блок-схема: объединение 9"/>
          <p:cNvSpPr/>
          <p:nvPr/>
        </p:nvSpPr>
        <p:spPr>
          <a:xfrm rot="10800000">
            <a:off x="2087723" y="4445508"/>
            <a:ext cx="4896544" cy="2295858"/>
          </a:xfrm>
          <a:prstGeom prst="flowChartMerge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504000" tIns="360000" rIns="360000" bIns="108000" rtlCol="0" anchor="ctr">
            <a:scene3d>
              <a:camera prst="orthographicFront">
                <a:rot lat="0" lon="0" rev="10799999"/>
              </a:camera>
              <a:lightRig rig="threePt" dir="t"/>
            </a:scene3d>
          </a:bodyPr>
          <a:lstStyle/>
          <a:p>
            <a:pPr algn="ctr"/>
            <a:endParaRPr lang="ru-RU" sz="1400" dirty="0" smtClean="0"/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Субвенция бюджетам сельских поселений на выполнение передаваемых полномочий в сфере административной ответственности 1,764 тыс.руб.</a:t>
            </a:r>
          </a:p>
          <a:p>
            <a:pPr algn="ctr"/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38494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 animBg="1"/>
      <p:bldP spid="9" grpId="0" animBg="1"/>
      <p:bldP spid="10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2618</TotalTime>
  <Words>1199</Words>
  <Application>Microsoft Office PowerPoint</Application>
  <PresentationFormat>Экран (4:3)</PresentationFormat>
  <Paragraphs>231</Paragraphs>
  <Slides>23</Slides>
  <Notes>3</Notes>
  <HiddenSlides>11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Открытая</vt:lpstr>
      <vt:lpstr>Слайд 1</vt:lpstr>
      <vt:lpstr>Слайд 2</vt:lpstr>
      <vt:lpstr>Слайд 3</vt:lpstr>
      <vt:lpstr>Слайд 4</vt:lpstr>
      <vt:lpstr>Слайд 5</vt:lpstr>
      <vt:lpstr>Слайд 6</vt:lpstr>
      <vt:lpstr>Налоговые доходы</vt:lpstr>
      <vt:lpstr>Неналоговые доходы</vt:lpstr>
      <vt:lpstr>Безвозмездные поступления</vt:lpstr>
      <vt:lpstr>Слайд 10</vt:lpstr>
      <vt:lpstr>Налоговые доходы</vt:lpstr>
      <vt:lpstr>Неналоговые доходы</vt:lpstr>
      <vt:lpstr>Безвозмездные поступления</vt:lpstr>
      <vt:lpstr>Слайд 14</vt:lpstr>
      <vt:lpstr>Налоговые доходы</vt:lpstr>
      <vt:lpstr>Неналоговые доходы</vt:lpstr>
      <vt:lpstr>Безвозмездные поступления</vt:lpstr>
      <vt:lpstr>Классификация расходов бюджета по разделам</vt:lpstr>
      <vt:lpstr>Расходы бюджета муниципального образования Азовское сельское поселение Джанкойского  района Республики Крым на 2018 год</vt:lpstr>
      <vt:lpstr>Расходы бюджета муниципального образования Азовское сельское поселение Джанкойского  района Республики Крым на 2019 год</vt:lpstr>
      <vt:lpstr>Расходы бюджета муниципального образования Азовское сельское поселение Джанкойского  района Республики Крым на 2020 год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Юля</cp:lastModifiedBy>
  <cp:revision>305</cp:revision>
  <cp:lastPrinted>2014-05-13T11:35:02Z</cp:lastPrinted>
  <dcterms:created xsi:type="dcterms:W3CDTF">2014-05-12T16:47:43Z</dcterms:created>
  <dcterms:modified xsi:type="dcterms:W3CDTF">2018-07-29T14:41:56Z</dcterms:modified>
</cp:coreProperties>
</file>