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theme/themeOverride5.xml" ContentType="application/vnd.openxmlformats-officedocument.themeOverride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theme/themeOverride6.xml" ContentType="application/vnd.openxmlformats-officedocument.themeOverride+xml"/>
  <Override PartName="/ppt/charts/chart14.xml" ContentType="application/vnd.openxmlformats-officedocument.drawingml.chart+xml"/>
  <Override PartName="/ppt/theme/themeOverride7.xml" ContentType="application/vnd.openxmlformats-officedocument.themeOverrid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media/image3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colors11.xml" ContentType="application/vnd.ms-office.chartcolorstyle+xml"/>
  <Override PartName="/ppt/charts/style11.xml" ContentType="application/vnd.ms-office.chartstyle+xml"/>
  <Override PartName="/ppt/charts/colors12.xml" ContentType="application/vnd.ms-office.chartcolorstyle+xml"/>
  <Override PartName="/ppt/charts/style12.xml" ContentType="application/vnd.ms-office.chartstyle+xml"/>
  <Override PartName="/ppt/charts/colors13.xml" ContentType="application/vnd.ms-office.chartcolorstyle+xml"/>
  <Override PartName="/ppt/charts/style1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7" r:id="rId1"/>
  </p:sldMasterIdLst>
  <p:notesMasterIdLst>
    <p:notesMasterId r:id="rId30"/>
  </p:notesMasterIdLst>
  <p:sldIdLst>
    <p:sldId id="25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6" r:id="rId11"/>
    <p:sldId id="277" r:id="rId12"/>
    <p:sldId id="278" r:id="rId13"/>
    <p:sldId id="279" r:id="rId14"/>
    <p:sldId id="265" r:id="rId15"/>
    <p:sldId id="266" r:id="rId16"/>
    <p:sldId id="267" r:id="rId17"/>
    <p:sldId id="268" r:id="rId18"/>
    <p:sldId id="269" r:id="rId19"/>
    <p:sldId id="283" r:id="rId20"/>
    <p:sldId id="270" r:id="rId21"/>
    <p:sldId id="280" r:id="rId22"/>
    <p:sldId id="281" r:id="rId23"/>
    <p:sldId id="271" r:id="rId24"/>
    <p:sldId id="272" r:id="rId25"/>
    <p:sldId id="273" r:id="rId26"/>
    <p:sldId id="285" r:id="rId27"/>
    <p:sldId id="275" r:id="rId28"/>
    <p:sldId id="282" r:id="rId29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CDCC"/>
    <a:srgbClr val="F1E7E7"/>
    <a:srgbClr val="ECE1E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0323" autoAdjust="0"/>
  </p:normalViewPr>
  <p:slideViewPr>
    <p:cSldViewPr>
      <p:cViewPr varScale="1">
        <p:scale>
          <a:sx n="88" d="100"/>
          <a:sy n="88" d="100"/>
        </p:scale>
        <p:origin x="-54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4.xml"/><Relationship Id="rId5" Type="http://schemas.microsoft.com/office/2011/relationships/chartStyle" Target="style9.xml"/><Relationship Id="rId4" Type="http://schemas.microsoft.com/office/2011/relationships/chartColorStyle" Target="colors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5.xml"/><Relationship Id="rId5" Type="http://schemas.microsoft.com/office/2011/relationships/chartStyle" Target="style10.xml"/><Relationship Id="rId4" Type="http://schemas.microsoft.com/office/2011/relationships/chartColorStyle" Target="colors10.xml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6.xml"/><Relationship Id="rId4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7.xml"/><Relationship Id="rId4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8.xml"/><Relationship Id="rId4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Relationship Id="rId4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Relationship Id="rId4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</a:rPr>
              <a:t>2020 </a:t>
            </a:r>
            <a:r>
              <a:rPr lang="ru-RU" sz="1400" dirty="0">
                <a:solidFill>
                  <a:schemeClr val="tx1"/>
                </a:solidFill>
              </a:rPr>
              <a:t>год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explosion val="13"/>
            <c:spPr>
              <a:solidFill>
                <a:srgbClr val="2E5369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3479552"/>
        <c:axId val="143481088"/>
        <c:axId val="0"/>
      </c:bar3DChart>
      <c:catAx>
        <c:axId val="14347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481088"/>
        <c:crosses val="autoZero"/>
        <c:auto val="1"/>
        <c:lblAlgn val="ctr"/>
        <c:lblOffset val="100"/>
        <c:noMultiLvlLbl val="0"/>
      </c:catAx>
      <c:valAx>
        <c:axId val="1434810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434795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годам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4061630080330868"/>
          <c:y val="0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20120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5001518</c:v>
                </c:pt>
                <c:pt idx="1">
                  <c:v>2560126</c:v>
                </c:pt>
                <c:pt idx="2">
                  <c:v>2469412</c:v>
                </c:pt>
                <c:pt idx="3">
                  <c:v>1628217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20120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#,##0.00">
                  <c:v>1100000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20120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193599</c:v>
                </c:pt>
                <c:pt idx="1">
                  <c:v>193599</c:v>
                </c:pt>
                <c:pt idx="2">
                  <c:v>202155</c:v>
                </c:pt>
                <c:pt idx="3">
                  <c:v>213737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147195776"/>
        <c:axId val="147197952"/>
        <c:axId val="0"/>
      </c:bar3DChart>
      <c:catAx>
        <c:axId val="147195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рублей</a:t>
                </a:r>
                <a:endPara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7983587598425195"/>
              <c:y val="0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197952"/>
        <c:crosses val="autoZero"/>
        <c:auto val="1"/>
        <c:lblAlgn val="ctr"/>
        <c:lblOffset val="100"/>
        <c:noMultiLvlLbl val="0"/>
      </c:catAx>
      <c:valAx>
        <c:axId val="147197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19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solidFill>
            <a:sysClr val="window" lastClr="FFFFFF">
              <a:lumMod val="65000"/>
            </a:sys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годам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7152278692436175"/>
          <c:y val="2.4523516157146834E-3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расходы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4384166.74</c:v>
                </c:pt>
                <c:pt idx="1">
                  <c:v>3395882</c:v>
                </c:pt>
                <c:pt idx="2">
                  <c:v>3399236</c:v>
                </c:pt>
                <c:pt idx="3">
                  <c:v>3004293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оборона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191683</c:v>
                </c:pt>
                <c:pt idx="1">
                  <c:v>196876</c:v>
                </c:pt>
                <c:pt idx="2">
                  <c:v>200265</c:v>
                </c:pt>
                <c:pt idx="3">
                  <c:v>211847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Лист1!$D$2:$D$5</c:f>
              <c:numCache>
                <c:formatCode>#,##0.00</c:formatCode>
                <c:ptCount val="4"/>
                <c:pt idx="0">
                  <c:v>973390</c:v>
                </c:pt>
                <c:pt idx="1">
                  <c:v>150000</c:v>
                </c:pt>
                <c:pt idx="2">
                  <c:v>233209.45</c:v>
                </c:pt>
                <c:pt idx="3">
                  <c:v>365.65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Лист1!$E$2:$E$5</c:f>
              <c:numCache>
                <c:formatCode>#,##0.00</c:formatCode>
                <c:ptCount val="4"/>
                <c:pt idx="0">
                  <c:v>1691227.24</c:v>
                </c:pt>
                <c:pt idx="1">
                  <c:v>426003</c:v>
                </c:pt>
                <c:pt idx="2">
                  <c:v>11000</c:v>
                </c:pt>
                <c:pt idx="3">
                  <c:v>2000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Культура, кинематография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Лист1!$G$2:$G$5</c:f>
              <c:numCache>
                <c:formatCode>#,##0.00</c:formatCode>
                <c:ptCount val="4"/>
                <c:pt idx="0">
                  <c:v>2561848.77</c:v>
                </c:pt>
                <c:pt idx="1">
                  <c:v>2784353</c:v>
                </c:pt>
                <c:pt idx="2">
                  <c:v>2961287</c:v>
                </c:pt>
                <c:pt idx="3">
                  <c:v>2740162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Лист1!$H$2:$H$5</c:f>
              <c:numCache>
                <c:formatCode>#,##0.00</c:formatCode>
                <c:ptCount val="4"/>
                <c:pt idx="0">
                  <c:v>31547.759999999998</c:v>
                </c:pt>
                <c:pt idx="1">
                  <c:v>31703</c:v>
                </c:pt>
                <c:pt idx="2">
                  <c:v>31703</c:v>
                </c:pt>
                <c:pt idx="3">
                  <c:v>31703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Условные расходы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2" formatCode="#,##0.00">
                  <c:v>170116.55</c:v>
                </c:pt>
                <c:pt idx="3" formatCode="#,##0.00">
                  <c:v>304033.34999999998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146796544"/>
        <c:axId val="146798080"/>
        <c:axId val="0"/>
      </c:bar3DChart>
      <c:catAx>
        <c:axId val="146796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798080"/>
        <c:crosses val="autoZero"/>
        <c:auto val="1"/>
        <c:lblAlgn val="ctr"/>
        <c:lblOffset val="100"/>
        <c:noMultiLvlLbl val="0"/>
      </c:catAx>
      <c:valAx>
        <c:axId val="14679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796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203376282510137"/>
          <c:y val="4.9668870934656689E-3"/>
          <c:w val="0.24342078262944408"/>
          <c:h val="0.40238825139566597"/>
        </c:manualLayout>
      </c:layout>
      <c:overlay val="0"/>
      <c:spPr>
        <a:noFill/>
        <a:ln>
          <a:solidFill>
            <a:srgbClr val="E833BF"/>
          </a:solidFill>
        </a:ln>
        <a:effectLst/>
      </c:spPr>
      <c:txPr>
        <a:bodyPr rot="0" spcFirstLastPara="1" vertOverflow="ellipsis" vert="horz" wrap="square" anchor="b" anchorCtr="0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2235864587"/>
          <c:y val="0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353535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504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CFE2E7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0.48599999999999999</c:v>
                </c:pt>
                <c:pt idx="1">
                  <c:v>2.8000000000000001E-2</c:v>
                </c:pt>
                <c:pt idx="2">
                  <c:v>2.1999999999999999E-2</c:v>
                </c:pt>
                <c:pt idx="3" formatCode="0.00%">
                  <c:v>6.0999999999999999E-2</c:v>
                </c:pt>
                <c:pt idx="4">
                  <c:v>0.39900000000000002</c:v>
                </c:pt>
                <c:pt idx="5">
                  <c:v>4.0000000000000001E-3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5837217898793194"/>
          <c:w val="1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6214284197"/>
          <c:y val="4.0540540540540543E-2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C0504D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504D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EEECE1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Условные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0.48499999999999999</c:v>
                </c:pt>
                <c:pt idx="1">
                  <c:v>2.9000000000000001E-2</c:v>
                </c:pt>
                <c:pt idx="2">
                  <c:v>3.3000000000000002E-2</c:v>
                </c:pt>
                <c:pt idx="3" formatCode="0.00%">
                  <c:v>1E-3</c:v>
                </c:pt>
                <c:pt idx="4">
                  <c:v>0.42299999999999999</c:v>
                </c:pt>
                <c:pt idx="5">
                  <c:v>5.0000000000000001E-3</c:v>
                </c:pt>
                <c:pt idx="6">
                  <c:v>2.4E-2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7243466045617535"/>
          <c:w val="0.99986887761911114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2235864587"/>
          <c:y val="0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2459851416878E-2"/>
          <c:y val="0.10482576101412101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31B4E6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explosion val="22"/>
            <c:spPr>
              <a:solidFill>
                <a:srgbClr val="9BBB59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CFE2E7">
                  <a:lumMod val="2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Условные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0.47699999999999998</c:v>
                </c:pt>
                <c:pt idx="1">
                  <c:v>3.1E-2</c:v>
                </c:pt>
                <c:pt idx="2">
                  <c:v>1E-3</c:v>
                </c:pt>
                <c:pt idx="3" formatCode="0.00%">
                  <c:v>1E-3</c:v>
                </c:pt>
                <c:pt idx="4">
                  <c:v>0.435</c:v>
                </c:pt>
                <c:pt idx="5">
                  <c:v>5.0000000000000001E-3</c:v>
                </c:pt>
                <c:pt idx="6">
                  <c:v>0.05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014658125361445E-2"/>
          <c:y val="0.86485882446512363"/>
          <c:w val="0.84591407535922414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38094017094017096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2E5369">
                <a:lumMod val="75000"/>
              </a:srgbClr>
            </a:solidFill>
          </c:spPr>
          <c:dPt>
            <c:idx val="0"/>
            <c:bubble3D val="0"/>
            <c:explosion val="13"/>
            <c:spPr>
              <a:solidFill>
                <a:srgbClr val="2E5369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0.62</c:v>
                </c:pt>
                <c:pt idx="1">
                  <c:v>0.38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745313085864262"/>
          <c:w val="1"/>
          <c:h val="0.234689726284214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7030A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20202 год</a:t>
            </a:r>
            <a:endParaRPr lang="ru-RU" dirty="0"/>
          </a:p>
        </c:rich>
      </c:tx>
      <c:layout>
        <c:manualLayout>
          <c:xMode val="edge"/>
          <c:yMode val="edge"/>
          <c:x val="0.40583333333333332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CFE2E7">
                <a:lumMod val="25000"/>
              </a:srgbClr>
            </a:solidFill>
          </c:spPr>
          <c:dPt>
            <c:idx val="0"/>
            <c:bubble3D val="0"/>
            <c:explosion val="13"/>
            <c:spPr>
              <a:solidFill>
                <a:srgbClr val="CFE2E7">
                  <a:lumMod val="2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20000"/>
                  <a:lumOff val="8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0.71</c:v>
                </c:pt>
                <c:pt idx="1">
                  <c:v>0.28999999999999998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7257217847769"/>
          <c:w val="1"/>
          <c:h val="0.252742782152230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00B05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406682272824005"/>
          <c:y val="2.3019560243483596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021021021020995E-2"/>
                  <c:y val="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519519519519465E-2"/>
                  <c:y val="-6.06060461450628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516516516516516E-2"/>
                  <c:y val="-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015015015014795E-2"/>
                  <c:y val="-3.03030230725308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5044251.1100000003</c:v>
                </c:pt>
                <c:pt idx="1">
                  <c:v>4223850</c:v>
                </c:pt>
                <c:pt idx="2">
                  <c:v>4335250</c:v>
                </c:pt>
                <c:pt idx="3">
                  <c:v>4452450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35067776"/>
        <c:axId val="35069312"/>
        <c:axId val="0"/>
      </c:bar3DChart>
      <c:catAx>
        <c:axId val="350677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5069312"/>
        <c:crosses val="autoZero"/>
        <c:auto val="1"/>
        <c:lblAlgn val="ctr"/>
        <c:lblOffset val="100"/>
        <c:noMultiLvlLbl val="0"/>
      </c:catAx>
      <c:valAx>
        <c:axId val="3506931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5067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2656641604010022E-3"/>
                  <c:y val="-0.178362573099415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31578947368420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 с организаций</c:v>
                </c:pt>
                <c:pt idx="3">
                  <c:v>Земельный налог с физических лиц</c:v>
                </c:pt>
                <c:pt idx="4">
                  <c:v>Доходы, получаемые в виде арендной платы</c:v>
                </c:pt>
                <c:pt idx="5">
                  <c:v>Прочие поступления от денежных взысканий (штрафов)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0.20499999999999999</c:v>
                </c:pt>
                <c:pt idx="1">
                  <c:v>3.5999999999999997E-2</c:v>
                </c:pt>
                <c:pt idx="2">
                  <c:v>1.6E-2</c:v>
                </c:pt>
                <c:pt idx="3">
                  <c:v>0.27100000000000002</c:v>
                </c:pt>
                <c:pt idx="4">
                  <c:v>0.20300000000000001</c:v>
                </c:pt>
                <c:pt idx="5">
                  <c:v>1E-3</c:v>
                </c:pt>
                <c:pt idx="6">
                  <c:v>0.26800000000000002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186322104473791"/>
          <c:y val="5.8479532163742687E-3"/>
          <c:w val="0.23682576216434484"/>
          <c:h val="0.994152046783625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264384"/>
        <c:axId val="35280000"/>
        <c:axId val="0"/>
      </c:bar3DChart>
      <c:catAx>
        <c:axId val="3526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80000"/>
        <c:crosses val="autoZero"/>
        <c:auto val="1"/>
        <c:lblAlgn val="ctr"/>
        <c:lblOffset val="100"/>
        <c:noMultiLvlLbl val="0"/>
      </c:catAx>
      <c:valAx>
        <c:axId val="3528000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52643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362816490044E-4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645833333333332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 с организаций</c:v>
                </c:pt>
                <c:pt idx="3">
                  <c:v>Земельный налог сфизических лиц</c:v>
                </c:pt>
                <c:pt idx="4">
                  <c:v>Государственная пошлина</c:v>
                </c:pt>
                <c:pt idx="5">
                  <c:v>Доходы, получаемые в виде арендной платы</c:v>
                </c:pt>
                <c:pt idx="6">
                  <c:v>Прочие поступления от денежных взысканий (штрафов)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0.21</c:v>
                </c:pt>
                <c:pt idx="1">
                  <c:v>3.5999999999999997E-2</c:v>
                </c:pt>
                <c:pt idx="2">
                  <c:v>1.4E-2</c:v>
                </c:pt>
                <c:pt idx="3">
                  <c:v>0.27700000000000002</c:v>
                </c:pt>
                <c:pt idx="4">
                  <c:v>2E-3</c:v>
                </c:pt>
                <c:pt idx="5">
                  <c:v>0.19800000000000001</c:v>
                </c:pt>
                <c:pt idx="6">
                  <c:v>1E-3</c:v>
                </c:pt>
                <c:pt idx="7">
                  <c:v>0.26200000000000001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800596702755907"/>
          <c:y val="1.609614587650228E-2"/>
          <c:w val="0.23682576216434484"/>
          <c:h val="0.983903854123497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5259904"/>
        <c:axId val="147002496"/>
        <c:axId val="0"/>
      </c:bar3DChart>
      <c:catAx>
        <c:axId val="14525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002496"/>
        <c:crosses val="autoZero"/>
        <c:auto val="1"/>
        <c:lblAlgn val="ctr"/>
        <c:lblOffset val="100"/>
        <c:noMultiLvlLbl val="0"/>
      </c:catAx>
      <c:valAx>
        <c:axId val="14700249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452599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362816490044E-4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156250000000049E-2"/>
                  <c:y val="1.46198830409356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 с организаций</c:v>
                </c:pt>
                <c:pt idx="3">
                  <c:v>Земельный налог с физических лиц</c:v>
                </c:pt>
                <c:pt idx="4">
                  <c:v>Государственная пошлина</c:v>
                </c:pt>
                <c:pt idx="5">
                  <c:v>Доходы, получаемые в виде арендной платы</c:v>
                </c:pt>
                <c:pt idx="6">
                  <c:v>Прочие поступления от денежных взысканий (штрафов)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0.216</c:v>
                </c:pt>
                <c:pt idx="1">
                  <c:v>3.6999999999999998E-2</c:v>
                </c:pt>
                <c:pt idx="2">
                  <c:v>1.4E-2</c:v>
                </c:pt>
                <c:pt idx="3">
                  <c:v>0.28299999999999997</c:v>
                </c:pt>
                <c:pt idx="4">
                  <c:v>2E-3</c:v>
                </c:pt>
                <c:pt idx="5">
                  <c:v>0.193</c:v>
                </c:pt>
                <c:pt idx="6">
                  <c:v>1E-3</c:v>
                </c:pt>
                <c:pt idx="7">
                  <c:v>0.254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061013527155263"/>
          <c:y val="0"/>
          <c:w val="0.23682576216434484"/>
          <c:h val="0.983903854123497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88DC-98E1-4F2B-8BC9-DF714E79286A}" type="datetimeFigureOut">
              <a:rPr lang="ru-RU" smtClean="0"/>
              <a:t>15.04.2021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1EEC2-6B4E-46A4-9856-F077BC08C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21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38600" y="857250"/>
            <a:ext cx="4114800" cy="2314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EEC2-6B4E-46A4-9856-F077BC08CD8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90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38600" y="857250"/>
            <a:ext cx="4114800" cy="2314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EEC2-6B4E-46A4-9856-F077BC08CD8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19937" y="1016990"/>
            <a:ext cx="9572977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20801" y="1009651"/>
            <a:ext cx="9572977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026029" y="702069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10568399" y="655232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69" y="5357593"/>
            <a:ext cx="1618428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5393" y="5357593"/>
            <a:ext cx="671312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5241" y="5357593"/>
            <a:ext cx="738697" cy="3651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5961889" y="603504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999745" y="576072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2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5598" y="5885673"/>
            <a:ext cx="1618428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06" y="5829262"/>
            <a:ext cx="469680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6418" y="5896962"/>
            <a:ext cx="73869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3412" y="575769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5953025" y="603920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1249" y="5888738"/>
            <a:ext cx="1618428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26" y="5831038"/>
            <a:ext cx="442539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2786" y="5900027"/>
            <a:ext cx="73869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75360" y="575310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75360" y="576072"/>
            <a:ext cx="102616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724989" y="273091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10914593" y="203675"/>
            <a:ext cx="566928" cy="755904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031" y="817583"/>
            <a:ext cx="9286993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0721" y="2119257"/>
            <a:ext cx="8261873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118" y="5809153"/>
            <a:ext cx="1618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D8BD707-D9CF-40AE-B4C6-C98DA3205C09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2" y="5809153"/>
            <a:ext cx="73869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6937" y="5809153"/>
            <a:ext cx="738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4;&#1072;&#1081;&#1089;&#1082;&#1086;&#1077;-&#1089;&#1087;.&#1088;&#1092;/" TargetMode="External"/><Relationship Id="rId2" Type="http://schemas.openxmlformats.org/officeDocument/2006/relationships/hyperlink" Target="mailto:majskoe_poselenie@mail.ru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jp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jp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200" y="756601"/>
            <a:ext cx="9677400" cy="21063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3200" b="1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сельского поселения Джанкойского района Республики Крым на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3200" b="1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плановый период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3200" b="1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b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90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spc="-9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принятый решением </a:t>
            </a:r>
            <a:r>
              <a:rPr lang="ru-RU" sz="2000" b="1" spc="-9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сельского совета Джанкойского района Республики Крым </a:t>
            </a:r>
            <a:r>
              <a:rPr lang="ru-RU" sz="2000" b="1" spc="-9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b="1" spc="-9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2019 года </a:t>
            </a:r>
            <a:r>
              <a:rPr lang="ru-RU" sz="2000" b="1" spc="-9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b="1" spc="-9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2/5-2)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09800" y="2895604"/>
            <a:ext cx="5791200" cy="22486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</a:t>
            </a:r>
            <a:r>
              <a:rPr sz="28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r>
              <a:rPr sz="2800" b="1" spc="-3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2800" b="1" spc="-1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sz="2800" b="1" spc="-1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1010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1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  <a:r>
              <a:rPr sz="2800" b="1" spc="-11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endParaRPr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214632" y="3014918"/>
            <a:ext cx="2946400" cy="29463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838200"/>
            <a:ext cx="30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2200" y="5486400"/>
            <a:ext cx="5943600" cy="914400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72000" y="1212933"/>
            <a:ext cx="3048000" cy="3866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</a:t>
            </a:r>
            <a:r>
              <a:rPr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400" b="1" spc="1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400" b="1" spc="1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400" b="1" spc="15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b="1" spc="-1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1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spc="1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годам</a:t>
            </a:r>
            <a:endParaRPr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76600" y="519070"/>
            <a:ext cx="5638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неналоговые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 rot="10800000" flipV="1">
            <a:off x="8693473" y="1626589"/>
            <a:ext cx="1345563" cy="382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53820" y="705369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711090574"/>
              </p:ext>
            </p:extLst>
          </p:nvPr>
        </p:nvGraphicFramePr>
        <p:xfrm>
          <a:off x="2209800" y="1752601"/>
          <a:ext cx="8458200" cy="419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70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048001" y="556600"/>
            <a:ext cx="5792788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6"/>
            <a:ext cx="38862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2020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64705" y="854439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1840546605"/>
              </p:ext>
            </p:extLst>
          </p:nvPr>
        </p:nvGraphicFramePr>
        <p:xfrm>
          <a:off x="1447800" y="1676400"/>
          <a:ext cx="10134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236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76601" y="533400"/>
            <a:ext cx="5640388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6"/>
            <a:ext cx="38862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2021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64705" y="845167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3737606478"/>
              </p:ext>
            </p:extLst>
          </p:nvPr>
        </p:nvGraphicFramePr>
        <p:xfrm>
          <a:off x="1905000" y="1981200"/>
          <a:ext cx="9753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9186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3256218"/>
            <a:ext cx="609600" cy="96244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lang="ru-RU" sz="2000" spc="-5" dirty="0" smtClean="0">
              <a:solidFill>
                <a:srgbClr val="FEFFFF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352801" y="592212"/>
            <a:ext cx="5716587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6"/>
            <a:ext cx="32004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2022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90601" y="845167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4241834951"/>
              </p:ext>
            </p:extLst>
          </p:nvPr>
        </p:nvGraphicFramePr>
        <p:xfrm>
          <a:off x="1219200" y="1981200"/>
          <a:ext cx="9753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22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7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4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57601" y="593927"/>
            <a:ext cx="5183188" cy="629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b="1" spc="-2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050788"/>
              </p:ext>
            </p:extLst>
          </p:nvPr>
        </p:nvGraphicFramePr>
        <p:xfrm>
          <a:off x="1264875" y="1981200"/>
          <a:ext cx="10010615" cy="31946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1965"/>
                <a:gridCol w="1952023"/>
                <a:gridCol w="1252027"/>
                <a:gridCol w="1219200"/>
                <a:gridCol w="990600"/>
                <a:gridCol w="1143000"/>
                <a:gridCol w="838200"/>
                <a:gridCol w="1143000"/>
                <a:gridCol w="990600"/>
              </a:tblGrid>
              <a:tr h="33020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170815">
                        <a:lnSpc>
                          <a:spcPct val="100000"/>
                        </a:lnSpc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19</a:t>
                      </a:r>
                      <a:r>
                        <a:rPr sz="1200" b="1" spc="-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182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 </a:t>
                      </a:r>
                      <a:r>
                        <a:rPr lang="ru-RU" sz="1200" b="1" spc="-185" baseline="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9563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1849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8775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095" marR="108585" indent="-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lang="ru-RU"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825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9695" marR="8636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571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839" marR="105410" indent="-254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lang="ru-RU" sz="1200" spc="-16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</a:t>
                      </a:r>
                      <a:r>
                        <a:rPr sz="1200" spc="-12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к  </a:t>
                      </a:r>
                      <a:r>
                        <a:rPr sz="1200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21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безвозмездные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поступления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1600" b="1" baseline="0" dirty="0" smtClean="0">
                          <a:latin typeface="Times New Roman"/>
                          <a:cs typeface="Times New Roman"/>
                        </a:rPr>
                        <a:t> 294 807,81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2 760 967,00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44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2 671 567,00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1 841 954 ,00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69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77190"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24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Дотации</a:t>
                      </a: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5 001 518,00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2 562 201,00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51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2 469 412,00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96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1 628 217,00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66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Субсидии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1 100 000,00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3.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-10" dirty="0" smtClean="0">
                          <a:latin typeface="Times New Roman"/>
                          <a:cs typeface="Times New Roman"/>
                        </a:rPr>
                        <a:t>Субвенции</a:t>
                      </a:r>
                      <a:endParaRPr lang="ru-RU" sz="1600" spc="-10" dirty="0" smtClean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193 599,00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196 876,00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102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202 155,00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213 737,00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4.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Возврат</a:t>
                      </a:r>
                      <a:r>
                        <a:rPr lang="ru-RU" sz="1600" baseline="0" dirty="0" smtClean="0">
                          <a:latin typeface="Times New Roman"/>
                          <a:cs typeface="Times New Roman"/>
                        </a:rPr>
                        <a:t> субвенций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-309,19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287001" y="1600200"/>
            <a:ext cx="9334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Verdana"/>
                <a:cs typeface="Verdana"/>
              </a:rPr>
              <a:t>ру</a:t>
            </a:r>
            <a:r>
              <a:rPr sz="1200" b="1" dirty="0" smtClean="0">
                <a:latin typeface="Verdana"/>
                <a:cs typeface="Verdana"/>
              </a:rPr>
              <a:t>блей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99564" y="854439"/>
            <a:ext cx="16478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5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38601" y="792884"/>
            <a:ext cx="5259387" cy="629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b="1" spc="-2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1121141" y="854438"/>
            <a:ext cx="1800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lang="ru-RU"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 бюджета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988246374"/>
              </p:ext>
            </p:extLst>
          </p:nvPr>
        </p:nvGraphicFramePr>
        <p:xfrm>
          <a:off x="1524000" y="1600200"/>
          <a:ext cx="10058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0" y="699140"/>
            <a:ext cx="8763000" cy="99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3200" b="1" spc="-7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  </a:t>
            </a:r>
            <a:r>
              <a:rPr sz="3200" b="1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r>
              <a:rPr sz="3200" b="1" spc="-25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81203" y="2286000"/>
            <a:ext cx="8332471" cy="1506182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105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комиссий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взысканию </a:t>
            </a: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местным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6385">
              <a:lnSpc>
                <a:spcPct val="100000"/>
              </a:lnSpc>
              <a:spcBef>
                <a:spcPts val="1010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sz="1800" b="1" spc="-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sz="18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</a:t>
            </a:r>
            <a:r>
              <a:rPr sz="1800" b="1" spc="-2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94640" indent="-286385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sz="1800"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«серых» </a:t>
            </a:r>
            <a:r>
              <a:rPr sz="1800" b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 </a:t>
            </a:r>
            <a:r>
              <a:rPr sz="1800" b="1" spc="-229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800" b="1" spc="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</a:t>
            </a:r>
            <a:r>
              <a:rPr sz="1800" b="1" spc="-409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</a:t>
            </a:r>
            <a:r>
              <a:rPr sz="18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8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sz="1800" b="1" spc="-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sz="1800" b="1" spc="-1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</a:t>
            </a:r>
            <a:r>
              <a:rPr sz="1800" b="1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6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04903" y="900477"/>
            <a:ext cx="1752599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b="1" dirty="0">
                <a:solidFill>
                  <a:srgbClr val="EEECE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 </a:t>
            </a:r>
            <a:r>
              <a:rPr lang="ru-RU" b="1" dirty="0" smtClean="0">
                <a:solidFill>
                  <a:srgbClr val="EEECE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b="1" dirty="0">
              <a:solidFill>
                <a:srgbClr val="EEECE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4200" y="838200"/>
            <a:ext cx="59436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sz="32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sz="3200" b="1" spc="-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819403" y="2057402"/>
            <a:ext cx="7303135" cy="16542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73709" indent="-342900">
              <a:lnSpc>
                <a:spcPct val="100000"/>
              </a:lnSpc>
              <a:spcBef>
                <a:spcPts val="100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  <a:tab pos="3986529" algn="l"/>
              </a:tabLst>
            </a:pPr>
            <a:r>
              <a:rPr sz="1800" b="1" spc="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sz="1800" b="1" spc="-10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sz="1800" b="1" spc="-1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	</a:t>
            </a:r>
            <a:r>
              <a:rPr sz="1800" b="1" spc="-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</a:t>
            </a:r>
            <a:r>
              <a:rPr sz="1800" b="1" spc="-2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sz="1800" b="1" spc="-2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sz="1800" b="1" spc="-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sz="1800" b="1" spc="-5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</a:t>
            </a:r>
            <a:r>
              <a:rPr sz="1800" b="1" spc="-29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marR="508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1800" b="1" spc="-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sz="1800" b="1" spc="-1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800" b="1" spc="-1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</a:t>
            </a:r>
            <a:r>
              <a:rPr sz="1800" b="1" spc="-10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800" b="1" spc="-1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 </a:t>
            </a:r>
            <a:r>
              <a:rPr sz="1800" b="1" spc="-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1800" b="1" spc="-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</a:t>
            </a:r>
            <a:r>
              <a:rPr sz="1800" b="1" spc="-14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2972" y="3256217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5603" y="3609977"/>
            <a:ext cx="3529012" cy="24235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0" y="120925"/>
            <a:ext cx="9753600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400" b="1" spc="-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lang="ru-RU" sz="2400" b="1" spc="-13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на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плановый период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982915"/>
              </p:ext>
            </p:extLst>
          </p:nvPr>
        </p:nvGraphicFramePr>
        <p:xfrm>
          <a:off x="1271590" y="1295402"/>
          <a:ext cx="10224772" cy="49740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5800"/>
                <a:gridCol w="2590800"/>
                <a:gridCol w="1044575"/>
                <a:gridCol w="1143001"/>
                <a:gridCol w="951865"/>
                <a:gridCol w="1029335"/>
                <a:gridCol w="875032"/>
                <a:gridCol w="953768"/>
                <a:gridCol w="950596"/>
              </a:tblGrid>
              <a:tr h="20890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2555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Раздел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6680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21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3627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6667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4460" marR="10477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314" marR="8699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4139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21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01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r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9 833 863,51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4935" algn="r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6 984 817,00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71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065" algn="r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7 006 817,00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R="407670" algn="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795" algn="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6 294 404,00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90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2118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solidFill>
                          <a:srgbClr val="FF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84596">
                <a:tc>
                  <a:txBody>
                    <a:bodyPr/>
                    <a:lstStyle/>
                    <a:p>
                      <a:pPr marL="11430" algn="ctr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4 384 166,74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 algn="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3 395 882,00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78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3 399 236,00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3 004 293,00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21582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оборона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  <a:p>
                      <a:pPr marL="15875">
                        <a:lnSpc>
                          <a:spcPts val="160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191 683,00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6695" algn="r">
                        <a:lnSpc>
                          <a:spcPts val="1605"/>
                        </a:lnSpc>
                      </a:pP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196 876,00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103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200 265,00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211 847,00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0188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1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экономика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973 390,00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23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26695" algn="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233 209,45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156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365,65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Жилищно-коммунальное</a:t>
                      </a:r>
                      <a:r>
                        <a:rPr lang="ru-RU" sz="14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spc="-10" dirty="0" smtClean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1 691 227,24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426 003,00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25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11  000,0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2,6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1319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</a:p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-3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Культура,</a:t>
                      </a:r>
                      <a:r>
                        <a:rPr kumimoji="0" lang="ru-RU" sz="1400" b="0" i="0" u="none" strike="noStrike" kern="0" cap="none" spc="2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kumimoji="0" lang="ru-RU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r">
                        <a:lnSpc>
                          <a:spcPts val="1605"/>
                        </a:lnSpc>
                        <a:spcBef>
                          <a:spcPts val="45"/>
                        </a:spcBef>
                      </a:pPr>
                      <a:r>
                        <a:rPr lang="ru-RU" sz="1400" spc="-25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5570" algn="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109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2 961 287,00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106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2 740 162,00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78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политика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r">
                        <a:lnSpc>
                          <a:spcPts val="1605"/>
                        </a:lnSpc>
                        <a:spcBef>
                          <a:spcPts val="5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 algn="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spc="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101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655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711492"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Условно утверждаемые расходы бюджета Майского сельского поселения Джанкойского района Республики Крым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060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170 116,55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304 033,35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210801" y="968829"/>
            <a:ext cx="9334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spc="-70" dirty="0" err="1" smtClean="0">
                <a:latin typeface="Verdana"/>
                <a:cs typeface="Verdana"/>
              </a:rPr>
              <a:t>ру</a:t>
            </a:r>
            <a:r>
              <a:rPr sz="1200" dirty="0" err="1" smtClean="0">
                <a:latin typeface="Verdana"/>
                <a:cs typeface="Verdana"/>
              </a:rPr>
              <a:t>блей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8" y="258762"/>
            <a:ext cx="17240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0495" y="201590"/>
            <a:ext cx="9372600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</a:t>
            </a:r>
            <a:r>
              <a:rPr lang="ru-RU" sz="2400" b="1" spc="-1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на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9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88484" y="762001"/>
            <a:ext cx="17240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44100515"/>
              </p:ext>
            </p:extLst>
          </p:nvPr>
        </p:nvGraphicFramePr>
        <p:xfrm>
          <a:off x="1752600" y="1447802"/>
          <a:ext cx="8382000" cy="5113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682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914400"/>
            <a:ext cx="99822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kern="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Майского сельского поселения Джанкойского района Республики Крым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94114" y="4191000"/>
            <a:ext cx="3276600" cy="879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Майского сельского совета – 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Майского сельского поселения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КАРПЕЦ НИКОЛАЙ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10200" y="2057400"/>
            <a:ext cx="6400800" cy="4648200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2700" marR="6350" lvl="0" indent="169863" algn="just"/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В целях повышения прозрачности </a:t>
            </a:r>
            <a:r>
              <a:rPr lang="ru-RU" sz="14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бюджета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и </a:t>
            </a:r>
            <a:r>
              <a:rPr lang="ru-RU" sz="14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бюджетного </a:t>
            </a:r>
            <a:r>
              <a:rPr lang="ru-RU" sz="1400" spc="5" dirty="0">
                <a:solidFill>
                  <a:prstClr val="black"/>
                </a:solidFill>
                <a:latin typeface="Times New Roman"/>
                <a:cs typeface="Times New Roman"/>
              </a:rPr>
              <a:t>процесса 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администрацией Майского сельского поселения Джанкойского района Республики Крым ра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зработан  информационный ресурс </a:t>
            </a:r>
            <a:r>
              <a:rPr lang="ru-RU" sz="1400" spc="-20" dirty="0">
                <a:solidFill>
                  <a:prstClr val="black"/>
                </a:solidFill>
                <a:latin typeface="Times New Roman"/>
                <a:cs typeface="Times New Roman"/>
              </a:rPr>
              <a:t>«Бюджет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 граждан». 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Излагая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материал, мы  </a:t>
            </a:r>
            <a:r>
              <a:rPr lang="ru-RU" sz="1400" spc="5" dirty="0">
                <a:solidFill>
                  <a:prstClr val="black"/>
                </a:solidFill>
                <a:latin typeface="Times New Roman"/>
                <a:cs typeface="Times New Roman"/>
              </a:rPr>
              <a:t>постарались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доступной для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граждан </a:t>
            </a:r>
            <a:r>
              <a:rPr lang="ru-RU"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форме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разъяснить 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все </a:t>
            </a:r>
            <a:r>
              <a:rPr lang="ru-RU"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тонкости сложных  механизмов </a:t>
            </a:r>
            <a:r>
              <a:rPr lang="ru-RU" sz="1400" spc="-20" dirty="0">
                <a:solidFill>
                  <a:prstClr val="black"/>
                </a:solidFill>
                <a:latin typeface="Times New Roman"/>
                <a:cs typeface="Times New Roman"/>
              </a:rPr>
              <a:t>бюджетного</a:t>
            </a:r>
            <a:r>
              <a:rPr lang="ru-RU"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процесса.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Как формируется </a:t>
            </a:r>
            <a:r>
              <a:rPr lang="ru-RU" sz="1400" spc="-20" dirty="0">
                <a:solidFill>
                  <a:prstClr val="black"/>
                </a:solidFill>
                <a:latin typeface="Times New Roman"/>
                <a:cs typeface="Times New Roman"/>
              </a:rPr>
              <a:t>доходная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и </a:t>
            </a:r>
            <a:r>
              <a:rPr lang="ru-RU" sz="1400" spc="-20" dirty="0">
                <a:solidFill>
                  <a:prstClr val="black"/>
                </a:solidFill>
                <a:latin typeface="Times New Roman"/>
                <a:cs typeface="Times New Roman"/>
              </a:rPr>
              <a:t>расходная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часть </a:t>
            </a:r>
            <a:r>
              <a:rPr lang="ru-RU" sz="14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бюджета Майского сельского поселения Джанкойского района Республики Крым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?  С</a:t>
            </a:r>
            <a:r>
              <a:rPr lang="ru-RU" sz="1400" spc="-85" dirty="0">
                <a:solidFill>
                  <a:prstClr val="black"/>
                </a:solidFill>
                <a:latin typeface="Times New Roman"/>
                <a:cs typeface="Times New Roman"/>
              </a:rPr>
              <a:t>к</a:t>
            </a:r>
            <a:r>
              <a:rPr lang="ru-RU" sz="1400" spc="-25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ль</a:t>
            </a:r>
            <a:r>
              <a:rPr lang="ru-RU" sz="1400" spc="-85" dirty="0">
                <a:solidFill>
                  <a:prstClr val="black"/>
                </a:solidFill>
                <a:latin typeface="Times New Roman"/>
                <a:cs typeface="Times New Roman"/>
              </a:rPr>
              <a:t>к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	т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р</a:t>
            </a:r>
            <a:r>
              <a:rPr lang="ru-RU" sz="1400" spc="-45" dirty="0">
                <a:solidFill>
                  <a:prstClr val="black"/>
                </a:solidFill>
                <a:latin typeface="Times New Roman"/>
                <a:cs typeface="Times New Roman"/>
              </a:rPr>
              <a:t>а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ти</a:t>
            </a:r>
            <a:r>
              <a:rPr lang="ru-RU" sz="1400" spc="5" dirty="0">
                <a:solidFill>
                  <a:prstClr val="black"/>
                </a:solidFill>
                <a:latin typeface="Times New Roman"/>
                <a:cs typeface="Times New Roman"/>
              </a:rPr>
              <a:t>т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с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я </a:t>
            </a:r>
            <a:r>
              <a:rPr lang="ru-RU"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и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з 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местного бюджета  и на какие цели</a:t>
            </a:r>
            <a:r>
              <a:rPr lang="en-US" sz="1400" dirty="0">
                <a:solidFill>
                  <a:prstClr val="black"/>
                </a:solidFill>
                <a:latin typeface="Times New Roman"/>
                <a:cs typeface="Times New Roman"/>
              </a:rPr>
              <a:t>?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Ответы  на </a:t>
            </a:r>
            <a:r>
              <a:rPr lang="ru-RU"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эти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и ряд </a:t>
            </a:r>
            <a:r>
              <a:rPr lang="ru-RU"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других </a:t>
            </a:r>
            <a:r>
              <a:rPr lang="ru-RU" sz="1400" dirty="0">
                <a:solidFill>
                  <a:prstClr val="black"/>
                </a:solidFill>
                <a:latin typeface="Times New Roman"/>
                <a:cs typeface="Times New Roman"/>
              </a:rPr>
              <a:t>вопросов </a:t>
            </a:r>
            <a:r>
              <a:rPr lang="ru-RU"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содержит </a:t>
            </a:r>
            <a:r>
              <a:rPr lang="ru-RU" sz="1400" spc="-25" dirty="0">
                <a:solidFill>
                  <a:prstClr val="black"/>
                </a:solidFill>
                <a:latin typeface="Times New Roman"/>
                <a:cs typeface="Times New Roman"/>
              </a:rPr>
              <a:t>«Бюджет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</a:t>
            </a:r>
            <a:r>
              <a:rPr lang="ru-RU" sz="1400" spc="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граждан».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В электронном</a:t>
            </a:r>
            <a:r>
              <a:rPr lang="ru-RU" sz="1400" spc="-20" dirty="0">
                <a:solidFill>
                  <a:prstClr val="black"/>
                </a:solidFill>
                <a:latin typeface="Times New Roman"/>
                <a:cs typeface="Times New Roman"/>
              </a:rPr>
              <a:t> «Бюджете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 граждан» даны определения терминов, рассмотрен механизм бюджетного процесса в сельском поселении . Ключевые параметры бюджета на </a:t>
            </a:r>
            <a:r>
              <a:rPr lang="ru-RU" sz="14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2020 год и на плановый период 2021 и 2022 годов  </a:t>
            </a: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приведены в основном разделе практически в полном объеме, дают представление о сложившейся ситуации.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400" spc="-5" dirty="0">
                <a:solidFill>
                  <a:prstClr val="black"/>
                </a:solidFill>
                <a:latin typeface="Times New Roman"/>
                <a:cs typeface="Times New Roman"/>
              </a:rPr>
              <a:t>Мы надеемся, что «Бюджет для граждан» будет интересен для каждого жителя Майского сельского поселения Джанкойского района Республики Крым.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4" y="1828800"/>
            <a:ext cx="2830286" cy="2197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34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43201" y="609600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146409" y="854438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795309327"/>
              </p:ext>
            </p:extLst>
          </p:nvPr>
        </p:nvGraphicFramePr>
        <p:xfrm>
          <a:off x="2057400" y="1405763"/>
          <a:ext cx="8077200" cy="4842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7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09805" y="228600"/>
            <a:ext cx="8000999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370965"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9579" y="258762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385129051"/>
              </p:ext>
            </p:extLst>
          </p:nvPr>
        </p:nvGraphicFramePr>
        <p:xfrm>
          <a:off x="2133600" y="1371600"/>
          <a:ext cx="8077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55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96630" y="606188"/>
            <a:ext cx="78501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01205" y="762000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769966365"/>
              </p:ext>
            </p:extLst>
          </p:nvPr>
        </p:nvGraphicFramePr>
        <p:xfrm>
          <a:off x="1981200" y="1524000"/>
          <a:ext cx="85344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965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2895603"/>
            <a:ext cx="309245" cy="629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-23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0803" y="152400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357188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lang="ru-RU"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7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566116"/>
              </p:ext>
            </p:extLst>
          </p:nvPr>
        </p:nvGraphicFramePr>
        <p:xfrm>
          <a:off x="1153616" y="990600"/>
          <a:ext cx="10273663" cy="56442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"/>
                <a:gridCol w="558800"/>
                <a:gridCol w="3011984"/>
                <a:gridCol w="1143000"/>
                <a:gridCol w="1001216"/>
                <a:gridCol w="685800"/>
                <a:gridCol w="1066800"/>
                <a:gridCol w="598984"/>
                <a:gridCol w="1001216"/>
                <a:gridCol w="596263"/>
              </a:tblGrid>
              <a:tr h="19738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3505" marR="83185" indent="12065" algn="l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00" marR="97790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</a:t>
                      </a:r>
                      <a:r>
                        <a:rPr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9395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0670">
                        <a:lnSpc>
                          <a:spcPct val="100000"/>
                        </a:lnSpc>
                      </a:pP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2705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2641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7879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683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15494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3825" marR="10668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8110" marR="101600" indent="-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sz="1200" b="1" spc="-16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1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102235" algn="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0" marR="113030" indent="254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81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0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23189" algn="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9 833 863,51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6 984 817,00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7 006 817,00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6 294 404,00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649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том,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33399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2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61290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4 384 166,74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91135" algn="r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3 395 882,00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575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3 399 236,00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3843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3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3 004 293,00</a:t>
                      </a:r>
                    </a:p>
                    <a:p>
                      <a:pPr marR="13843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3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1149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высшего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должностного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лица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муниципального  образования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38760" algn="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738 866,24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67335" algn="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769 416,00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lang="ru-RU" sz="1200" baseline="0" dirty="0" smtClean="0">
                          <a:latin typeface="Times New Roman"/>
                          <a:cs typeface="Times New Roman"/>
                        </a:rPr>
                        <a:t>786 598,00</a:t>
                      </a:r>
                      <a:endParaRPr sz="120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00000"/>
                        </a:lnSpc>
                      </a:pPr>
                      <a:endParaRPr lang="ru-RU" sz="1200" dirty="0" smtClean="0">
                        <a:latin typeface="Times New Roman"/>
                        <a:cs typeface="Times New Roman"/>
                      </a:endParaRPr>
                    </a:p>
                    <a:p>
                      <a:pPr marL="7200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786 598,00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508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418465" algn="just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Правительства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высших исполнительных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органов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государственной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власти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субъектов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местных</a:t>
                      </a:r>
                      <a:r>
                        <a:rPr sz="12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администраций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ru-RU" sz="1200" dirty="0" smtClean="0">
                        <a:latin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2 531 486,79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0" marR="191135" indent="0" algn="r" defTabSz="892175">
                        <a:lnSpc>
                          <a:spcPct val="100000"/>
                        </a:lnSpc>
                        <a:spcBef>
                          <a:spcPts val="5"/>
                        </a:spcBef>
                        <a:tabLst>
                          <a:tab pos="990600" algn="l"/>
                        </a:tabLst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2 616 076,00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952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2 601 598,00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38430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2 205 940,00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889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456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75"/>
                        </a:lnSpc>
                        <a:spcBef>
                          <a:spcPts val="0"/>
                        </a:spcBef>
                      </a:pPr>
                      <a:r>
                        <a:rPr lang="ru-RU" sz="1200" spc="-100" baseline="0" dirty="0" smtClean="0">
                          <a:latin typeface="Times New Roman"/>
                          <a:cs typeface="Times New Roman"/>
                        </a:rPr>
                        <a:t>07</a:t>
                      </a:r>
                      <a:endParaRPr sz="1200" spc="-10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375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0" marR="0" marT="12700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589 529,85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Резервные фонды</a:t>
                      </a: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spc="-5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524</a:t>
                      </a:r>
                      <a:r>
                        <a:rPr lang="ru-RU" sz="1200" baseline="0" dirty="0" smtClean="0">
                          <a:latin typeface="Times New Roman"/>
                          <a:cs typeface="Times New Roman"/>
                        </a:rPr>
                        <a:t> 283,86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9 390,00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10 040,00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10 755,00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оборона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38760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191 683,00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67335" algn="r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196 876,00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200 265,00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39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211 847,00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3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87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Мобилизационная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вневойсковая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подготовка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38760" algn="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191 683,00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 algn="r">
                        <a:lnSpc>
                          <a:spcPts val="1430"/>
                        </a:lnSpc>
                      </a:pPr>
                      <a:r>
                        <a:rPr lang="ru-RU" sz="1200" smtClean="0">
                          <a:latin typeface="Times New Roman"/>
                          <a:cs typeface="Times New Roman"/>
                        </a:rPr>
                        <a:t>196 ,00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200 265,00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39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211 847,00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134601" y="656948"/>
            <a:ext cx="9334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24001" y="258762"/>
            <a:ext cx="1419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24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38400" y="228600"/>
            <a:ext cx="8610600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076763"/>
              </p:ext>
            </p:extLst>
          </p:nvPr>
        </p:nvGraphicFramePr>
        <p:xfrm>
          <a:off x="1817915" y="1059925"/>
          <a:ext cx="9972038" cy="53714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000"/>
                <a:gridCol w="381000"/>
                <a:gridCol w="3124200"/>
                <a:gridCol w="1156969"/>
                <a:gridCol w="861060"/>
                <a:gridCol w="648972"/>
                <a:gridCol w="967103"/>
                <a:gridCol w="709299"/>
                <a:gridCol w="919476"/>
                <a:gridCol w="822959"/>
              </a:tblGrid>
              <a:tr h="17462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25095" marR="95885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5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4950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73709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11950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0" marR="10541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5570" marR="97790" indent="-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200" b="1" spc="-16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1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7950" indent="254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81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4799"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циональная</a:t>
                      </a:r>
                      <a:r>
                        <a:rPr lang="ru-RU" sz="12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 smtClean="0">
                          <a:latin typeface="Times New Roman"/>
                          <a:cs typeface="Times New Roman"/>
                        </a:rPr>
                        <a:t>экономика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973 390,00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65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150 000,00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233 209,45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156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365,65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вопросы в области национальной экономики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973 390,00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150</a:t>
                      </a:r>
                      <a:r>
                        <a:rPr lang="ru-RU" sz="1200" baseline="0" dirty="0" smtClean="0">
                          <a:latin typeface="Times New Roman"/>
                          <a:cs typeface="Times New Roman"/>
                        </a:rPr>
                        <a:t> 000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233 209,45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156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365,62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Жилищно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– </a:t>
                      </a: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коммунальное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lang="ru-RU" sz="1200" b="1" spc="-30" dirty="0" smtClean="0">
                          <a:latin typeface="Times New Roman"/>
                          <a:cs typeface="Times New Roman"/>
                        </a:rPr>
                        <a:t>1 691 227,24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426 003,00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11 000,00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Жилищное 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474 863,96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106</a:t>
                      </a:r>
                      <a:r>
                        <a:rPr lang="ru-RU" sz="1200" baseline="0" dirty="0" smtClean="0">
                          <a:latin typeface="Times New Roman"/>
                          <a:cs typeface="Times New Roman"/>
                        </a:rPr>
                        <a:t> 003,00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Благоустройство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1 216 363,28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320 000,00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10160" marR="0" lvl="0" indent="0" algn="ctr" defTabSz="457200" rtl="0" eaLnBrk="1" fontAlgn="auto" latinLnBrk="0" hangingPunct="1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07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Профессиональная подготовка, переподготовка и повышение квалификации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Культура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109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2 961 287,00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106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2  740 162,00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4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spc="-35" dirty="0">
                          <a:latin typeface="Times New Roman"/>
                          <a:cs typeface="Times New Roman"/>
                        </a:rPr>
                        <a:t>Культура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2 961 287,00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8610" algn="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2 740 162,00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политика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31 703,00 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8610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43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Пенсионное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обеспечение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spc="-20" dirty="0" smtClean="0">
                          <a:latin typeface="Times New Roman"/>
                          <a:cs typeface="Times New Roman"/>
                        </a:rPr>
                        <a:t>101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31 703,00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3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Условно утверждаемые расходы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170 116,55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304 033,35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820401" y="751888"/>
            <a:ext cx="9334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блей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80" y="258762"/>
            <a:ext cx="1419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4" y="500380"/>
            <a:ext cx="8915399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2400" b="1" spc="-13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муниципальных программ на 2020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25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825066"/>
              </p:ext>
            </p:extLst>
          </p:nvPr>
        </p:nvGraphicFramePr>
        <p:xfrm>
          <a:off x="1828803" y="2209805"/>
          <a:ext cx="9815831" cy="38185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665"/>
                <a:gridCol w="5067935"/>
                <a:gridCol w="1371600"/>
                <a:gridCol w="1295400"/>
                <a:gridCol w="1586231"/>
              </a:tblGrid>
              <a:tr h="1186180">
                <a:tc>
                  <a:txBody>
                    <a:bodyPr/>
                    <a:lstStyle/>
                    <a:p>
                      <a:pPr marL="143510" marR="123189" indent="482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5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/п</a:t>
                      </a:r>
                      <a:endParaRPr sz="1400" dirty="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13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400" b="1" spc="-254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74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бюджета</a:t>
                      </a:r>
                      <a:r>
                        <a:rPr sz="14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6 984 817 ,00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7 006 817,00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6 294 404,00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реализацию муниципальных</a:t>
                      </a:r>
                      <a:r>
                        <a:rPr sz="1400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</a:t>
                      </a: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6 984 817,00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6 836 700,45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5 990 370,65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400" b="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400" b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«Муниципальное управление Майского сельского поселения Джанкойского района Республики Крым годы» 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3 880 464,00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04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3 864 413,45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3 248 208,65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802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                                 «Развитие культуры на территории Майского сельского поселения Джанкойского района</a:t>
                      </a:r>
                    </a:p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Республики Крым"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2 784 353,00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2 961 287,00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2 740 162,00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287000" y="1600200"/>
            <a:ext cx="1193800" cy="30970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95"/>
              </a:spcBef>
            </a:pPr>
            <a:r>
              <a:rPr sz="1200" b="1" spc="-1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575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4" y="500380"/>
            <a:ext cx="8915399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2400" b="1" spc="-13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муниципальных программ на 2020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26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161627"/>
              </p:ext>
            </p:extLst>
          </p:nvPr>
        </p:nvGraphicFramePr>
        <p:xfrm>
          <a:off x="1752603" y="2286006"/>
          <a:ext cx="9815831" cy="2400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665"/>
                <a:gridCol w="5067935"/>
                <a:gridCol w="1371600"/>
                <a:gridCol w="1295400"/>
                <a:gridCol w="1586231"/>
              </a:tblGrid>
              <a:tr h="517525">
                <a:tc>
                  <a:txBody>
                    <a:bodyPr/>
                    <a:lstStyle/>
                    <a:p>
                      <a:pPr marL="143510" marR="123189" indent="482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5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/п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13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spc="-254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spc="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400" b="0" spc="5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400" b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«Формирование современной городской среды Майского сельского поселения Джанкойского района Республики Крым на 2018-2022 годы» 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04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802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4.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                                 «Комплексное благоустройство и развитие территории Майского сельского поселения Джанкойского района Республики Крым "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320 000,00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11 000,0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287000" y="1600200"/>
            <a:ext cx="1193800" cy="30970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95"/>
              </a:spcBef>
            </a:pPr>
            <a:r>
              <a:rPr sz="1200" b="1" spc="-1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575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13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57601" y="624258"/>
            <a:ext cx="5106988" cy="382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2400" b="1" spc="-2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  <a:r>
              <a:rPr sz="2400" b="1" spc="-56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56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endParaRPr sz="2400" b="1" spc="-5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7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29598"/>
              </p:ext>
            </p:extLst>
          </p:nvPr>
        </p:nvGraphicFramePr>
        <p:xfrm>
          <a:off x="1457325" y="1219200"/>
          <a:ext cx="9753600" cy="52645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95571"/>
                <a:gridCol w="1551305"/>
                <a:gridCol w="78105"/>
                <a:gridCol w="1410335"/>
                <a:gridCol w="1518284"/>
              </a:tblGrid>
              <a:tr h="303213">
                <a:tc>
                  <a:txBody>
                    <a:bodyPr/>
                    <a:lstStyle/>
                    <a:p>
                      <a:pPr marL="17589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26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11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sz="1400" b="1" spc="-12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1400" b="1" spc="-12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6 984 817,00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7 006 817,00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6 294 404,00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24485">
                <a:tc gridSpan="5">
                  <a:txBody>
                    <a:bodyPr/>
                    <a:lstStyle/>
                    <a:p>
                      <a:pPr marL="105410" algn="l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i="0" spc="-1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0" spc="-1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5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</a:t>
                      </a:r>
                      <a:r>
                        <a:rPr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3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</a:t>
                      </a:r>
                      <a:r>
                        <a:rPr lang="ru-RU"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24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получаемые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41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Федерального бюджета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196 876,00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200 265,00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211 847,00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1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196 876,00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CE1E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200 265,00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CE1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211 847,00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CE1E0"/>
                    </a:solidFill>
                  </a:tcPr>
                </a:tc>
              </a:tr>
              <a:tr h="3041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i="0" spc="-17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lang="ru-RU" sz="1400" b="1" i="0" spc="-17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i="0" spc="-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 </a:t>
                      </a:r>
                      <a:r>
                        <a:rPr lang="ru-RU" sz="1400" b="1" i="0" spc="-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Республики Крым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2 562 016,00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2 470</a:t>
                      </a:r>
                      <a:r>
                        <a:rPr lang="ru-RU" sz="1400" b="1" i="0" spc="5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049</a:t>
                      </a: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1 628 584,00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28706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336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2 560 126,00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2 468 159,00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1 626 694,00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0E8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1E7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1E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1E7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1 890,00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1 890,00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1 890,00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CE1E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-1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kumimoji="0" lang="ru-RU" sz="1400" b="1" i="0" u="none" strike="noStrike" kern="0" cap="none" spc="-8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 муниципального образования </a:t>
                      </a:r>
                      <a:r>
                        <a:rPr kumimoji="0" lang="ru-RU" sz="1400" b="1" i="0" u="none" strike="noStrike" kern="0" cap="none" spc="-9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 </a:t>
                      </a:r>
                      <a:r>
                        <a:rPr kumimoji="0" lang="ru-RU" sz="1400" b="1" i="0" u="none" strike="noStrike" kern="0" cap="none" spc="-7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i="0" u="none" strike="noStrike" kern="0" cap="none" spc="-8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 Республики Крым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2 075,00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1 253,00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1 523,00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2 075,00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1 253,00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1 523,00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CE1E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6 984 817,00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7 006 817,00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6 294 404,00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800">
                <a:tc gridSpan="5">
                  <a:txBody>
                    <a:bodyPr/>
                    <a:lstStyle/>
                    <a:p>
                      <a:pPr marL="105410" algn="l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i="0" spc="-1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0" spc="-1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</a:t>
                      </a:r>
                      <a:r>
                        <a:rPr sz="1400" i="0" spc="-5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</a:t>
                      </a:r>
                      <a:r>
                        <a:rPr lang="ru-RU"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направляемые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i="0" spc="-114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i="0" spc="-18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b="1" i="0" spc="-18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i="0" spc="-9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  <a:r>
                        <a:rPr sz="1400" b="1" i="0" spc="-9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spc="-9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образования Джанкойский </a:t>
                      </a:r>
                      <a:r>
                        <a:rPr sz="1400" b="1" i="0" spc="-8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района</a:t>
                      </a:r>
                      <a:r>
                        <a:rPr lang="ru-RU" sz="1400" b="1" i="0" spc="-8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Республики Крым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2 784 353,00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2 961 287,00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2 740 162,00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400" spc="-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</a:t>
                      </a:r>
                      <a:r>
                        <a:rPr lang="ru-RU" sz="1400" spc="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2 784 353,00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2 961 287,00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2 740 162,00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336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744201" y="815655"/>
            <a:ext cx="9334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7400" y="543275"/>
            <a:ext cx="81534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Майское сельское поселение Джанкойского района Республики Крым</a:t>
            </a:r>
            <a:endParaRPr sz="2400" b="1" spc="-5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7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8800" y="1295403"/>
            <a:ext cx="967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132840" algn="l"/>
                <a:tab pos="2632710" algn="l"/>
              </a:tabLs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Брошюра	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</a:t>
            </a:r>
            <a:r>
              <a:rPr lang="ru-RU" b="1" spc="-6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lang="ru-RU" b="1" spc="-5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г</a:t>
            </a:r>
            <a:r>
              <a:rPr lang="ru-RU" b="1" spc="-2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3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л</a:t>
            </a:r>
            <a:r>
              <a:rPr lang="ru-RU" b="1" spc="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на	сектором по вопросам финансов и бухгалтерского учета администрации Майского сельского поселения Джанкойского района Республики Крым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00200" y="2209802"/>
            <a:ext cx="5638800" cy="365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" lvl="0"/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</a:t>
            </a:r>
            <a:r>
              <a:rPr lang="ru-RU" sz="16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lvl="0"/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Майского сельского поселения  Джанкойского района Республики Крым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lvl="0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296173, </a:t>
            </a:r>
            <a:r>
              <a:rPr lang="ru-RU" sz="16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Крым, Джанкойский р-н, </a:t>
            </a:r>
          </a:p>
          <a:p>
            <a:pPr marL="1587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Майское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Майская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15875" lvl="0"/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(36562) 5</a:t>
            </a:r>
            <a:r>
              <a:rPr lang="ru-RU" sz="16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-02-74 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marR="911225" lvl="0"/>
            <a:r>
              <a:rPr lang="ru-RU" sz="16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Факс: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(36562) 3-02-74</a:t>
            </a:r>
          </a:p>
          <a:p>
            <a:pPr marL="15875" marR="91122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majskoe_poselenie@mail.ru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marR="911225" lvl="0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5875" marR="91122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  <a:r>
              <a:rPr lang="ru-RU" sz="16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marR="2232660" lvl="0"/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8:00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6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17:00  Перерыв с 12:00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600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13:00</a:t>
            </a:r>
          </a:p>
          <a:p>
            <a:pPr marL="15875" lvl="0"/>
            <a:r>
              <a:rPr lang="ru-RU" sz="16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Выходные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дни: суббота,</a:t>
            </a:r>
            <a:r>
              <a:rPr lang="ru-RU" sz="16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воскресенье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935480" lvl="0">
              <a:lnSpc>
                <a:spcPct val="98700"/>
              </a:lnSpc>
              <a:spcBef>
                <a:spcPts val="919"/>
              </a:spcBef>
            </a:pP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сайт: </a:t>
            </a:r>
            <a:r>
              <a:rPr lang="en-US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майское-</a:t>
            </a:r>
            <a:r>
              <a:rPr lang="ru-RU" sz="1600" b="1" spc="-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сп.рф</a:t>
            </a: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1600" b="1" spc="-5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286000"/>
            <a:ext cx="4267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6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14147" y="458918"/>
            <a:ext cx="2590800" cy="5052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3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3200" b="1" spc="-2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3200" b="1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3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ссар</a:t>
            </a:r>
            <a:r>
              <a:rPr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9203" y="866047"/>
            <a:ext cx="4876800" cy="933589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63538" marR="5080" indent="-363538" algn="just">
              <a:tabLst>
                <a:tab pos="354965" algn="l"/>
                <a:tab pos="1334770" algn="l"/>
                <a:tab pos="1679575" algn="l"/>
                <a:tab pos="2230755" algn="l"/>
                <a:tab pos="2348230" algn="l"/>
                <a:tab pos="3192780" algn="l"/>
                <a:tab pos="3951604" algn="l"/>
                <a:tab pos="4617720" algn="l"/>
              </a:tabLst>
            </a:pPr>
            <a:r>
              <a:rPr sz="1500" spc="265" dirty="0">
                <a:solidFill>
                  <a:srgbClr val="A53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</a:t>
            </a:r>
            <a:r>
              <a:rPr sz="1400" spc="265" dirty="0">
                <a:solidFill>
                  <a:srgbClr val="A53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b="1" spc="-2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</a:t>
            </a:r>
            <a:r>
              <a:rPr sz="1400" b="1" spc="-1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ю</a:t>
            </a:r>
            <a:r>
              <a:rPr sz="1400" b="1" spc="-1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дж</a:t>
            </a:r>
            <a:r>
              <a:rPr sz="1400" b="1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е</a:t>
            </a:r>
            <a:r>
              <a:rPr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	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400" spc="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</a:t>
            </a:r>
            <a:r>
              <a:rPr sz="14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то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400" spc="3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</a:t>
            </a:r>
            <a:r>
              <a:rPr sz="14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400" spc="1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400" spc="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м</a:t>
            </a:r>
            <a:r>
              <a:rPr sz="1400" spc="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4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4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</a:t>
            </a:r>
            <a:r>
              <a:rPr sz="14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</a:t>
            </a:r>
            <a:r>
              <a:rPr sz="14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</a:t>
            </a:r>
            <a:r>
              <a:rPr sz="14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ан</a:t>
            </a:r>
            <a:r>
              <a:rPr sz="14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</a:t>
            </a:r>
            <a:r>
              <a:rPr sz="1400" spc="-2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4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  </a:t>
            </a:r>
            <a:r>
              <a:rPr sz="1400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4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4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</a:t>
            </a:r>
            <a:r>
              <a:rPr sz="1400" spc="-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х</a:t>
            </a:r>
            <a:r>
              <a:rPr sz="14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4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</a:t>
            </a:r>
            <a:r>
              <a:rPr sz="14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ва</a:t>
            </a:r>
            <a:r>
              <a:rPr sz="14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</a:t>
            </a:r>
            <a:r>
              <a:rPr sz="14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</a:t>
            </a:r>
            <a:r>
              <a:rPr sz="1400" spc="-2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		</a:t>
            </a:r>
            <a:r>
              <a:rPr sz="14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денежн</a:t>
            </a:r>
            <a:r>
              <a:rPr sz="14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ы</a:t>
            </a:r>
            <a:r>
              <a:rPr sz="14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х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4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</a:t>
            </a:r>
            <a:r>
              <a:rPr sz="14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4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е</a:t>
            </a:r>
            <a:r>
              <a:rPr sz="14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дс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тв</a:t>
            </a:r>
            <a:r>
              <a:rPr sz="1400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ru-RU" sz="14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предназначенных </a:t>
            </a:r>
            <a:r>
              <a:rPr lang="ru-RU" sz="1400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для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lang="ru-RU" sz="14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финансового  </a:t>
            </a:r>
            <a:r>
              <a:rPr lang="ru-RU"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обеспечения </a:t>
            </a:r>
            <a:r>
              <a:rPr lang="ru-RU"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задач и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функций </a:t>
            </a:r>
            <a:r>
              <a:rPr lang="ru-RU" sz="14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государства </a:t>
            </a:r>
            <a:r>
              <a:rPr lang="ru-RU"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  </a:t>
            </a:r>
            <a:r>
              <a:rPr lang="ru-RU" sz="14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местного</a:t>
            </a:r>
            <a:r>
              <a:rPr lang="ru-RU" sz="1400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4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самоуправления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22297" y="1508886"/>
            <a:ext cx="4670612" cy="2930033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54965" marR="6350" algn="just">
              <a:lnSpc>
                <a:spcPct val="80000"/>
              </a:lnSpc>
              <a:spcBef>
                <a:spcPts val="440"/>
              </a:spcBef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5715" algn="just"/>
            <a:endParaRPr lang="ru-RU" sz="1600" spc="265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63538" marR="5715" indent="-363538" algn="just"/>
            <a:r>
              <a:rPr sz="14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 </a:t>
            </a:r>
            <a:r>
              <a:rPr sz="1400" b="1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Доходы </a:t>
            </a:r>
            <a:r>
              <a:rPr sz="14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 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 </a:t>
            </a:r>
            <a:r>
              <a:rPr sz="14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это </a:t>
            </a:r>
            <a:r>
              <a:rPr sz="14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денежные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средства,  </a:t>
            </a:r>
            <a:r>
              <a:rPr sz="14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поступающие 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 </a:t>
            </a: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бюджет, </a:t>
            </a:r>
            <a:r>
              <a:rPr sz="14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 </a:t>
            </a:r>
            <a:r>
              <a:rPr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исключением  средств, 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являющихся 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соответствии </a:t>
            </a:r>
            <a:r>
              <a:rPr sz="14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 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Бюджетным </a:t>
            </a:r>
            <a:r>
              <a:rPr sz="14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кодексом </a:t>
            </a:r>
            <a:r>
              <a:rPr sz="14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РФ 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источниками  </a:t>
            </a:r>
            <a:r>
              <a:rPr sz="14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финансирования </a:t>
            </a:r>
            <a:r>
              <a:rPr sz="14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дефицита</a:t>
            </a:r>
            <a:r>
              <a:rPr sz="1400" spc="-2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14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бюджета.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63538" marR="5080" lvl="0" indent="-363538" algn="just"/>
            <a:r>
              <a:rPr sz="14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 </a:t>
            </a:r>
            <a:r>
              <a:rPr lang="ru-RU" sz="14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14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Расходы </a:t>
            </a:r>
            <a:r>
              <a:rPr sz="14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  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 </a:t>
            </a:r>
            <a:r>
              <a:rPr sz="14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это </a:t>
            </a:r>
            <a:r>
              <a:rPr sz="14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выплачиваемые </a:t>
            </a:r>
            <a:r>
              <a:rPr lang="ru-RU" sz="1400" spc="-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из бюджета денежные средства (социальные выплаты населению, содержание государственных (муниципальных) учреждений </a:t>
            </a:r>
            <a:r>
              <a:rPr lang="ru-RU" sz="1400" spc="-20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spc="-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исключением  средств, </a:t>
            </a:r>
            <a:r>
              <a:rPr lang="ru-RU" sz="1400" spc="-8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являющихся </a:t>
            </a:r>
            <a:r>
              <a:rPr lang="ru-RU" sz="1400" spc="-18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spc="-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sz="1400" spc="16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</a:t>
            </a:r>
            <a:r>
              <a:rPr lang="ru-RU" sz="1400" spc="-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Бюджетным </a:t>
            </a:r>
            <a:r>
              <a:rPr lang="ru-RU" sz="1400" spc="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кодексом </a:t>
            </a:r>
            <a:r>
              <a:rPr lang="ru-RU" sz="1400" spc="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sz="1400" spc="-1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источниками  </a:t>
            </a:r>
            <a:r>
              <a:rPr lang="ru-RU" sz="1400" spc="1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</a:t>
            </a:r>
            <a:r>
              <a:rPr lang="ru-RU" sz="1400" spc="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дефицита</a:t>
            </a:r>
            <a:r>
              <a:rPr lang="ru-RU" sz="1400" spc="-29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spc="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бюджета.</a:t>
            </a:r>
            <a:endParaRPr lang="ru-RU" sz="1400" dirty="0">
              <a:solidFill>
                <a:srgbClr val="CFE2E7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marR="5080" indent="-354013">
              <a:lnSpc>
                <a:spcPct val="80000"/>
              </a:lnSpc>
              <a:spcBef>
                <a:spcPts val="1010"/>
              </a:spcBef>
              <a:tabLst>
                <a:tab pos="1774189" algn="l"/>
                <a:tab pos="3561715" algn="l"/>
              </a:tabLst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22296" y="4181262"/>
            <a:ext cx="4740275" cy="1779974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63538" marR="5080" indent="-363538" algn="just"/>
            <a:r>
              <a:rPr sz="14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sz="14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</a:t>
            </a:r>
            <a:r>
              <a:rPr sz="14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4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sz="14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аккумулированные </a:t>
            </a:r>
            <a:r>
              <a:rPr sz="1400" spc="-5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4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наличной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безналичной </a:t>
            </a:r>
            <a:r>
              <a:rPr sz="1400" spc="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формах </a:t>
            </a:r>
            <a:r>
              <a:rPr sz="14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 </a:t>
            </a:r>
            <a:r>
              <a:rPr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государства, </a:t>
            </a:r>
            <a:r>
              <a:rPr sz="14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или 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населения, </a:t>
            </a:r>
            <a:r>
              <a:rPr sz="14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  </a:t>
            </a:r>
            <a:r>
              <a:rPr sz="14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обращаемые 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400" spc="-3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деньги.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indent="-363538">
              <a:lnSpc>
                <a:spcPct val="100000"/>
              </a:lnSpc>
              <a:tabLst>
                <a:tab pos="363538" algn="l"/>
                <a:tab pos="1257300" algn="l"/>
                <a:tab pos="1725613" algn="l"/>
                <a:tab pos="3368675" algn="l"/>
              </a:tabLst>
            </a:pPr>
            <a:r>
              <a:rPr sz="14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	</a:t>
            </a:r>
            <a:r>
              <a:rPr sz="1400" b="1" spc="-1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	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	</a:t>
            </a:r>
            <a:r>
              <a:rPr sz="14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обязательный,	</a:t>
            </a:r>
            <a:r>
              <a:rPr sz="1400" spc="-4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</a:t>
            </a:r>
            <a:r>
              <a:rPr lang="ru-RU" sz="1400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безвозмездный платеж, взымаемый с физических  и юридических лиц для финансового обеспечения деятельности государства и (или) муниципальных организаций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26767" y="1241471"/>
            <a:ext cx="67818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5" dirty="0">
                <a:solidFill>
                  <a:srgbClr val="3E3E3E"/>
                </a:solidFill>
                <a:latin typeface="Verdana"/>
                <a:cs typeface="Verdana"/>
              </a:rPr>
              <a:t>основе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86603" y="1905003"/>
            <a:ext cx="115062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54965" algn="l"/>
              </a:tabLst>
            </a:pPr>
            <a:r>
              <a:rPr sz="1400" spc="265" dirty="0">
                <a:solidFill>
                  <a:srgbClr val="A53010"/>
                </a:solidFill>
                <a:latin typeface="Arial"/>
                <a:cs typeface="Arial"/>
              </a:rPr>
              <a:t>	</a:t>
            </a:r>
            <a:r>
              <a:rPr sz="1400" b="1" spc="-105" dirty="0">
                <a:solidFill>
                  <a:srgbClr val="3E3E3E"/>
                </a:solidFill>
                <a:latin typeface="Verdana"/>
                <a:cs typeface="Verdana"/>
              </a:rPr>
              <a:t>Д</a:t>
            </a:r>
            <a:r>
              <a:rPr sz="1400" b="1" spc="-35" dirty="0">
                <a:solidFill>
                  <a:srgbClr val="3E3E3E"/>
                </a:solidFill>
                <a:latin typeface="Verdana"/>
                <a:cs typeface="Verdana"/>
              </a:rPr>
              <a:t>от</a:t>
            </a:r>
            <a:r>
              <a:rPr sz="1400" b="1" spc="-25" dirty="0">
                <a:solidFill>
                  <a:srgbClr val="3E3E3E"/>
                </a:solidFill>
                <a:latin typeface="Verdana"/>
                <a:cs typeface="Verdana"/>
              </a:rPr>
              <a:t>а</a:t>
            </a:r>
            <a:r>
              <a:rPr sz="1400" b="1" spc="-125" dirty="0">
                <a:solidFill>
                  <a:srgbClr val="3E3E3E"/>
                </a:solidFill>
                <a:latin typeface="Verdana"/>
                <a:cs typeface="Verdana"/>
              </a:rPr>
              <a:t>ц</a:t>
            </a:r>
            <a:r>
              <a:rPr sz="1400" b="1" spc="-135" dirty="0">
                <a:solidFill>
                  <a:srgbClr val="3E3E3E"/>
                </a:solidFill>
                <a:latin typeface="Verdana"/>
                <a:cs typeface="Verdana"/>
              </a:rPr>
              <a:t>и</a:t>
            </a:r>
            <a:r>
              <a:rPr sz="1400" b="1" spc="-225" dirty="0">
                <a:solidFill>
                  <a:srgbClr val="3E3E3E"/>
                </a:solidFill>
                <a:latin typeface="Verdana"/>
                <a:cs typeface="Verdana"/>
              </a:rPr>
              <a:t>я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266362" y="925290"/>
            <a:ext cx="4752975" cy="3409651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R="6350" algn="r">
              <a:lnSpc>
                <a:spcPct val="80000"/>
              </a:lnSpc>
              <a:spcBef>
                <a:spcPts val="440"/>
              </a:spcBef>
              <a:tabLst>
                <a:tab pos="0" algn="l"/>
              </a:tabLst>
            </a:pPr>
            <a:r>
              <a:rPr sz="1400" spc="265" dirty="0" smtClean="0">
                <a:solidFill>
                  <a:srgbClr val="A53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</a:t>
            </a:r>
            <a:r>
              <a:rPr sz="1400" b="1" spc="-14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sz="1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1400" spc="1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</a:t>
            </a:r>
            <a:r>
              <a:rPr sz="1400" spc="2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sz="1400" spc="-2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</a:t>
            </a:r>
            <a:r>
              <a:rPr sz="1400" spc="-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sz="1400" spc="4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400" spc="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</a:t>
            </a:r>
            <a:r>
              <a:rPr sz="14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14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4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sz="14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14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4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400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1400" spc="-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14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4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</a:t>
            </a:r>
            <a:r>
              <a:rPr sz="14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400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400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4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4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 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(межбюджетные 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трансферты), </a:t>
            </a:r>
            <a:r>
              <a:rPr sz="14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sz="14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</a:t>
            </a:r>
            <a:r>
              <a:rPr sz="14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>
              <a:lnSpc>
                <a:spcPts val="1345"/>
              </a:lnSpc>
            </a:pP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юридических</a:t>
            </a:r>
            <a:r>
              <a:rPr sz="1400" spc="-1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лиц.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5080" indent="1113155" algn="just">
              <a:lnSpc>
                <a:spcPct val="79900"/>
              </a:lnSpc>
              <a:spcBef>
                <a:spcPts val="1010"/>
              </a:spcBef>
            </a:pP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межбюджетный </a:t>
            </a:r>
            <a:r>
              <a:rPr sz="14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трансферт,  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предоставляемый </a:t>
            </a:r>
            <a:r>
              <a:rPr sz="14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безвозвратной </a:t>
            </a:r>
            <a:r>
              <a:rPr sz="14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sz="14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 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400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(или)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</a:t>
            </a:r>
            <a:r>
              <a:rPr sz="1400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sz="14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использования.  </a:t>
            </a:r>
            <a:r>
              <a:rPr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sz="1400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</a:t>
            </a:r>
            <a:r>
              <a:rPr sz="1400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sz="14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sz="14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вышестоящего  </a:t>
            </a:r>
            <a:r>
              <a:rPr sz="14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случаях, </a:t>
            </a:r>
            <a:r>
              <a:rPr sz="14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sz="14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закреплённых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14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регулирующих </a:t>
            </a: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sz="14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sz="1400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sz="14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</a:t>
            </a:r>
            <a:r>
              <a:rPr sz="14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минимального </a:t>
            </a:r>
            <a:r>
              <a:rPr sz="14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нижестоящего 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территориального</a:t>
            </a:r>
            <a:r>
              <a:rPr sz="1400" spc="-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уровня.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marR="5715" indent="-343535" algn="just">
              <a:lnSpc>
                <a:spcPct val="80000"/>
              </a:lnSpc>
              <a:spcBef>
                <a:spcPts val="1010"/>
              </a:spcBef>
            </a:pPr>
            <a:r>
              <a:rPr sz="14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sz="1400" b="1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</a:t>
            </a: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вид 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денежного  </a:t>
            </a:r>
            <a:r>
              <a:rPr sz="14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пособия </a:t>
            </a:r>
            <a:r>
              <a:rPr sz="14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 </a:t>
            </a:r>
            <a:r>
              <a:rPr sz="14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местным </a:t>
            </a:r>
            <a:r>
              <a:rPr sz="14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  </a:t>
            </a: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власти. </a:t>
            </a:r>
            <a:r>
              <a:rPr sz="14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</a:t>
            </a:r>
            <a:r>
              <a:rPr sz="1400" spc="-4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14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400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400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3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sz="14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spc="-3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предоставляется</a:t>
            </a:r>
            <a:r>
              <a:rPr lang="ru-RU" sz="1400" spc="-3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финансирование </a:t>
            </a:r>
            <a:r>
              <a:rPr lang="ru-RU" sz="1400" spc="-3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определеного</a:t>
            </a:r>
            <a:r>
              <a:rPr lang="ru-RU" sz="1400" spc="-3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мероприятия и подлежит возврату в случае нарушения ее целевого использования</a:t>
            </a: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027675" y="4056238"/>
            <a:ext cx="2540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812588" y="4056238"/>
            <a:ext cx="16605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123539" y="4367598"/>
            <a:ext cx="5029200" cy="1547603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ts val="1510"/>
              </a:lnSpc>
              <a:spcBef>
                <a:spcPts val="660"/>
              </a:spcBef>
              <a:tabLst>
                <a:tab pos="354965" algn="l"/>
              </a:tabLst>
            </a:pPr>
            <a:r>
              <a:rPr lang="ru-RU" sz="1400" spc="265" dirty="0">
                <a:solidFill>
                  <a:srgbClr val="A53010"/>
                </a:solidFill>
                <a:latin typeface="Arial"/>
                <a:cs typeface="Arial"/>
              </a:rPr>
              <a:t> </a:t>
            </a:r>
            <a:r>
              <a:rPr lang="ru-RU" sz="14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lang="ru-RU" sz="1400" b="1" spc="-155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sz="1400" b="1" spc="-155" dirty="0" err="1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ниципальная</a:t>
            </a:r>
            <a:r>
              <a:rPr sz="1400" b="1" spc="-155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45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8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5080" algn="just">
              <a:lnSpc>
                <a:spcPct val="80000"/>
              </a:lnSpc>
              <a:spcBef>
                <a:spcPts val="170"/>
              </a:spcBef>
            </a:pPr>
            <a:r>
              <a:rPr sz="14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400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sz="14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(взаимоувязанных 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sz="14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задачам, </a:t>
            </a:r>
            <a:r>
              <a:rPr sz="14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срокам </a:t>
            </a:r>
            <a:r>
              <a:rPr sz="14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400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ресурсам)  </a:t>
            </a:r>
            <a:r>
              <a:rPr sz="14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4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 </a:t>
            </a:r>
            <a:r>
              <a:rPr sz="14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</a:t>
            </a:r>
            <a:r>
              <a:rPr sz="1400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политики,  </a:t>
            </a:r>
            <a:r>
              <a:rPr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обеспечивающих     </a:t>
            </a:r>
            <a:r>
              <a:rPr sz="14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      </a:t>
            </a:r>
            <a:r>
              <a:rPr sz="1400" spc="4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</a:t>
            </a:r>
            <a:r>
              <a:rPr sz="14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spc="4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</a:t>
            </a:r>
            <a:r>
              <a:rPr lang="ru-RU" sz="1400" spc="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spc="-110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</a:t>
            </a:r>
            <a:r>
              <a:rPr lang="ru-RU" sz="1400" spc="-55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 </a:t>
            </a:r>
            <a:r>
              <a:rPr lang="ru-RU" sz="140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 достижение </a:t>
            </a:r>
            <a:r>
              <a:rPr lang="ru-RU" sz="1400" spc="-3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приоритетов </a:t>
            </a:r>
            <a:r>
              <a:rPr lang="ru-RU" sz="1400" spc="-3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spc="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  </a:t>
            </a:r>
            <a:r>
              <a:rPr lang="ru-RU" sz="1400" spc="-30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</a:t>
            </a:r>
            <a:r>
              <a:rPr lang="ru-RU" sz="1400" spc="-6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</a:t>
            </a:r>
            <a:r>
              <a:rPr lang="ru-RU" sz="1400" spc="-18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1400" spc="14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</a:t>
            </a:r>
            <a:r>
              <a:rPr lang="ru-RU" sz="1400" spc="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sz="1400" spc="-7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1400" spc="-3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1400" spc="1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5080" algn="just">
              <a:lnSpc>
                <a:spcPct val="80000"/>
              </a:lnSpc>
              <a:spcBef>
                <a:spcPts val="170"/>
              </a:spcBef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64704" y="798768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33459" y="3244334"/>
            <a:ext cx="325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926245" y="3228945"/>
            <a:ext cx="33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lvl="0">
              <a:spcBef>
                <a:spcPts val="105"/>
              </a:spcBef>
            </a:pPr>
            <a:r>
              <a:rPr lang="ru-RU" sz="2000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90605" y="3276600"/>
            <a:ext cx="3047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"/>
                <a:cs typeface="Arial"/>
              </a:rPr>
              <a:t>3</a:t>
            </a:r>
            <a:endParaRPr lang="ru-RU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1" y="1267692"/>
            <a:ext cx="10439401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3200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3200" b="1" spc="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sz="3200" b="1" spc="-4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 </a:t>
            </a:r>
            <a:r>
              <a:rPr sz="3200" b="1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28800" y="2145732"/>
            <a:ext cx="8839200" cy="1130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800" spc="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</a:t>
            </a:r>
            <a:r>
              <a:rPr sz="2800" spc="-2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800" spc="-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</a:t>
            </a:r>
            <a:r>
              <a:rPr sz="2800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</a:t>
            </a:r>
            <a:r>
              <a:rPr sz="2800" spc="-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2800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sz="2800" spc="-48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8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endParaRPr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22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"/>
                <a:cs typeface="Arial"/>
              </a:rPr>
              <a:t>4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97326" y="3557587"/>
            <a:ext cx="5143500" cy="2857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16656" y="1806147"/>
            <a:ext cx="2712944" cy="2543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23784" y="622027"/>
            <a:ext cx="8381999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</a:t>
            </a:r>
            <a:r>
              <a:rPr sz="3200" b="1" spc="-5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4704" y="3256222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5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55829" y="2894015"/>
            <a:ext cx="3248025" cy="3222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06596" y="4968259"/>
            <a:ext cx="1944624" cy="5171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4062985" y="4989582"/>
            <a:ext cx="1888235" cy="5693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 algn="ctr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6 984 817,00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" marR="5080" indent="-48895">
              <a:lnSpc>
                <a:spcPct val="100000"/>
              </a:lnSpc>
              <a:spcBef>
                <a:spcPts val="100"/>
              </a:spcBef>
            </a:pPr>
            <a:r>
              <a:rPr sz="1200" spc="-15" dirty="0" smtClean="0">
                <a:latin typeface="Verdana"/>
                <a:cs typeface="Verdana"/>
              </a:rPr>
              <a:t>.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644396" y="4229100"/>
            <a:ext cx="1937005" cy="647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93169" y="4289202"/>
            <a:ext cx="1570863" cy="3847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1435"/>
              </a:lnSpc>
              <a:spcBef>
                <a:spcPts val="100"/>
              </a:spcBef>
            </a:pPr>
            <a:r>
              <a:rPr sz="14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1400" b="1" spc="-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</a:t>
            </a:r>
            <a:r>
              <a:rPr lang="ru-RU" sz="1400" b="1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джета </a:t>
            </a:r>
            <a:endParaRPr lang="ru-RU" sz="1400" b="1" spc="-5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6 984 817,00 рублей</a:t>
            </a:r>
            <a:endParaRPr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693164" y="3080004"/>
            <a:ext cx="1048512" cy="11932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2695957" y="3040379"/>
            <a:ext cx="789419" cy="12329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4881375" y="3541776"/>
            <a:ext cx="986015" cy="15407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4062987" y="3557015"/>
            <a:ext cx="864108" cy="15255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2285999" y="6196204"/>
            <a:ext cx="2721101" cy="6080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 txBox="1"/>
          <p:nvPr/>
        </p:nvSpPr>
        <p:spPr>
          <a:xfrm>
            <a:off x="2057403" y="6172200"/>
            <a:ext cx="305562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4030" marR="5080" indent="-481965" algn="ctr">
              <a:lnSpc>
                <a:spcPct val="100000"/>
              </a:lnSpc>
            </a:pPr>
            <a:r>
              <a:rPr lang="ru-RU" sz="12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0,00 рублей</a:t>
            </a:r>
          </a:p>
          <a:p>
            <a:pPr marL="494030" marR="5080" indent="-481965" algn="ctr">
              <a:lnSpc>
                <a:spcPct val="100000"/>
              </a:lnSpc>
            </a:pPr>
            <a:r>
              <a:rPr lang="ru-RU" sz="12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200" spc="-25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сбалансированный бюджет)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544711" y="5396509"/>
            <a:ext cx="2479548" cy="1345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 txBox="1"/>
          <p:nvPr/>
        </p:nvSpPr>
        <p:spPr>
          <a:xfrm>
            <a:off x="6738021" y="5564975"/>
            <a:ext cx="2177795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latin typeface="Verdana"/>
                <a:cs typeface="Verdana"/>
              </a:rPr>
              <a:t>Доходы </a:t>
            </a:r>
            <a:r>
              <a:rPr sz="1400" spc="-180" dirty="0">
                <a:latin typeface="Verdana"/>
                <a:cs typeface="Verdana"/>
              </a:rPr>
              <a:t>в  </a:t>
            </a:r>
            <a:r>
              <a:rPr sz="1400" spc="20" dirty="0" err="1">
                <a:latin typeface="Verdana"/>
                <a:cs typeface="Verdana"/>
              </a:rPr>
              <a:t>расчете</a:t>
            </a:r>
            <a:r>
              <a:rPr sz="1400" spc="20" dirty="0">
                <a:latin typeface="Verdana"/>
                <a:cs typeface="Verdana"/>
              </a:rPr>
              <a:t> </a:t>
            </a:r>
            <a:endParaRPr lang="ru-RU" sz="1400" spc="20" dirty="0" smtClean="0">
              <a:latin typeface="Verdana"/>
              <a:cs typeface="Verdana"/>
            </a:endParaRPr>
          </a:p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30" dirty="0" err="1" smtClean="0">
                <a:latin typeface="Verdana"/>
                <a:cs typeface="Verdana"/>
              </a:rPr>
              <a:t>на</a:t>
            </a:r>
            <a:r>
              <a:rPr sz="1400" spc="-340" dirty="0" smtClean="0">
                <a:latin typeface="Verdana"/>
                <a:cs typeface="Verdana"/>
              </a:rPr>
              <a:t> </a:t>
            </a:r>
            <a:r>
              <a:rPr sz="1400" spc="-114" dirty="0">
                <a:latin typeface="Verdana"/>
                <a:cs typeface="Verdana"/>
              </a:rPr>
              <a:t>1  </a:t>
            </a:r>
            <a:r>
              <a:rPr sz="1400" spc="-35" dirty="0" smtClean="0">
                <a:latin typeface="Verdana"/>
                <a:cs typeface="Verdana"/>
              </a:rPr>
              <a:t>человека</a:t>
            </a:r>
            <a:r>
              <a:rPr lang="ru-RU" sz="1400" spc="-35" dirty="0" smtClean="0">
                <a:latin typeface="Verdana"/>
                <a:cs typeface="Verdana"/>
              </a:rPr>
              <a:t> в 2020 году</a:t>
            </a:r>
            <a:endParaRPr sz="1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lang="ru-RU" sz="1400" spc="20" dirty="0" smtClean="0">
                <a:latin typeface="Verdana"/>
                <a:cs typeface="Verdana"/>
              </a:rPr>
              <a:t>1 847,84 </a:t>
            </a:r>
            <a:r>
              <a:rPr sz="1400" spc="20" dirty="0" err="1" smtClean="0">
                <a:latin typeface="Verdana"/>
                <a:cs typeface="Verdana"/>
              </a:rPr>
              <a:t>руб</a:t>
            </a:r>
            <a:r>
              <a:rPr lang="ru-RU" sz="1400" spc="20" dirty="0" smtClean="0">
                <a:latin typeface="Verdana"/>
                <a:cs typeface="Verdana"/>
              </a:rPr>
              <a:t>лей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502143" y="4756409"/>
            <a:ext cx="2327148" cy="13456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686543" y="4884227"/>
            <a:ext cx="200972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Verdana"/>
                <a:cs typeface="Verdana"/>
              </a:rPr>
              <a:t>Расходы </a:t>
            </a:r>
            <a:r>
              <a:rPr sz="1400" spc="-180" dirty="0">
                <a:latin typeface="Verdana"/>
                <a:cs typeface="Verdana"/>
              </a:rPr>
              <a:t>в  </a:t>
            </a:r>
            <a:r>
              <a:rPr sz="1400" spc="20" dirty="0">
                <a:latin typeface="Verdana"/>
                <a:cs typeface="Verdana"/>
              </a:rPr>
              <a:t>расчете </a:t>
            </a:r>
            <a:r>
              <a:rPr sz="1400" spc="30" dirty="0">
                <a:latin typeface="Verdana"/>
                <a:cs typeface="Verdana"/>
              </a:rPr>
              <a:t>на</a:t>
            </a:r>
            <a:r>
              <a:rPr sz="1400" spc="-340" dirty="0">
                <a:latin typeface="Verdana"/>
                <a:cs typeface="Verdana"/>
              </a:rPr>
              <a:t> </a:t>
            </a:r>
            <a:r>
              <a:rPr sz="1400" spc="-114" dirty="0">
                <a:latin typeface="Verdana"/>
                <a:cs typeface="Verdana"/>
              </a:rPr>
              <a:t>1  </a:t>
            </a:r>
            <a:r>
              <a:rPr sz="1400" spc="-35" dirty="0" smtClean="0">
                <a:latin typeface="Verdana"/>
                <a:cs typeface="Verdana"/>
              </a:rPr>
              <a:t>человека</a:t>
            </a:r>
            <a:r>
              <a:rPr lang="ru-RU" sz="1400" spc="-35" dirty="0" smtClean="0">
                <a:latin typeface="Verdana"/>
                <a:cs typeface="Verdana"/>
              </a:rPr>
              <a:t> в 2020 году</a:t>
            </a:r>
            <a:endParaRPr sz="1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lang="ru-RU" sz="1400" spc="20" dirty="0" smtClean="0">
                <a:latin typeface="Verdana"/>
                <a:cs typeface="Verdana"/>
              </a:rPr>
              <a:t>1 847,84 </a:t>
            </a:r>
            <a:r>
              <a:rPr sz="1400" spc="20" dirty="0" err="1" smtClean="0">
                <a:latin typeface="Verdana"/>
                <a:cs typeface="Verdana"/>
              </a:rPr>
              <a:t>руб</a:t>
            </a:r>
            <a:r>
              <a:rPr lang="ru-RU" sz="1400" spc="20" dirty="0" smtClean="0">
                <a:latin typeface="Verdana"/>
                <a:cs typeface="Verdana"/>
              </a:rPr>
              <a:t>лей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315452" y="1397004"/>
            <a:ext cx="2052637" cy="203517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978908" y="2657861"/>
            <a:ext cx="1819653" cy="6035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007103" y="2773981"/>
            <a:ext cx="1665610" cy="37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400" b="1" spc="-1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7 006 817,00 </a:t>
            </a:r>
            <a:r>
              <a:rPr lang="ru-RU" sz="1400" b="1" spc="-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063741" y="3380232"/>
            <a:ext cx="1927863" cy="6583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080692" y="3491024"/>
            <a:ext cx="1758509" cy="37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lvl="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 algn="ctr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7 006 817,00 </a:t>
            </a:r>
            <a:r>
              <a:rPr lang="ru-RU" sz="1400" b="1" spc="-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341856" y="2743200"/>
            <a:ext cx="1850144" cy="609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0515600" y="2773663"/>
            <a:ext cx="16764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6 294 404,00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458200" y="2045980"/>
            <a:ext cx="1883656" cy="61187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8610600" y="2093197"/>
            <a:ext cx="16764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400" b="1" spc="-1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6 294 404,00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52800" y="2438400"/>
            <a:ext cx="1143000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sz="2000" b="1" spc="-18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448804" y="955586"/>
            <a:ext cx="1364385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400" b="1" spc="-155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400" b="1" spc="-18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97141" y="1423987"/>
            <a:ext cx="1222859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sz="2400" b="1" spc="-18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113025" y="1967484"/>
            <a:ext cx="981455" cy="7574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048759" y="1967483"/>
            <a:ext cx="749807" cy="7650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728208" y="2299716"/>
            <a:ext cx="1091183" cy="112928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85663" y="2314955"/>
            <a:ext cx="554735" cy="115976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814821" y="1485900"/>
            <a:ext cx="899159" cy="61417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686545" y="1478280"/>
            <a:ext cx="516635" cy="61569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1009377" y="1766316"/>
            <a:ext cx="943355" cy="102565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0562847" y="1757172"/>
            <a:ext cx="481583" cy="101498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245330" y="3491022"/>
            <a:ext cx="1968995" cy="6080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9378197" y="3511387"/>
            <a:ext cx="192714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4030" marR="5080" lvl="0" indent="-481965" algn="ctr"/>
            <a:r>
              <a:rPr lang="ru-RU" sz="12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</a:t>
            </a:r>
            <a:r>
              <a:rPr lang="ru-RU" sz="12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0,00 </a:t>
            </a:r>
            <a:r>
              <a:rPr lang="ru-RU" sz="12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marL="494030" marR="5080" lvl="0" indent="-481965" algn="ctr"/>
            <a:r>
              <a:rPr lang="ru-RU" sz="12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(сбалансированный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94545" y="874982"/>
            <a:ext cx="2182907" cy="911147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b="1" spc="75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b="1" spc="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-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b="1" spc="1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b="1" spc="-7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b="1" spc="-8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spc="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2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1" spc="-8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spc="-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-1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b="1" spc="-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spc="-25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024829" y="4419600"/>
            <a:ext cx="1967483" cy="6080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5951220" y="4447398"/>
            <a:ext cx="22098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4030" marR="5080" lvl="0" indent="-481965" algn="ctr"/>
            <a:r>
              <a:rPr lang="ru-RU" sz="12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</a:t>
            </a:r>
            <a:r>
              <a:rPr lang="ru-RU" sz="12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а0,00 </a:t>
            </a:r>
            <a:r>
              <a:rPr lang="ru-RU" sz="12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marL="494030" marR="5080" lvl="0" indent="-481965" algn="ctr"/>
            <a:r>
              <a:rPr lang="ru-RU" sz="12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(сбалансированный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2859" y="629628"/>
            <a:ext cx="9448800" cy="99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</a:t>
            </a:r>
            <a:r>
              <a:rPr sz="3200" b="1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</a:t>
            </a:r>
            <a:r>
              <a:rPr sz="3200" b="1" spc="-7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7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3200" b="1" spc="-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3200" b="1" spc="-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spc="-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sz="32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sz="3200" b="1" spc="-2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4704" y="3256222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6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52600" y="1676400"/>
            <a:ext cx="5407661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720" algn="l"/>
              </a:tabLst>
            </a:pP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sz="2000"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полного </a:t>
            </a:r>
            <a:r>
              <a:rPr sz="2000" b="1" spc="-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000" b="1" spc="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своевременного </a:t>
            </a:r>
            <a:r>
              <a:rPr sz="20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  <a:r>
              <a:rPr sz="2000" b="1" spc="-26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 </a:t>
            </a:r>
            <a:r>
              <a:rPr sz="2000" b="1" spc="1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sz="2000" b="1" spc="-22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b="1" spc="-2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2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850900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sz="2000"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sz="20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sz="2000" b="1" spc="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 </a:t>
            </a:r>
            <a:r>
              <a:rPr sz="2000" b="1" spc="-8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 </a:t>
            </a:r>
            <a:r>
              <a:rPr sz="2000" b="1" spc="-8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</a:t>
            </a:r>
            <a:r>
              <a:rPr sz="20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</a:t>
            </a:r>
            <a:r>
              <a:rPr sz="2000" b="1" spc="-22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b="1" spc="-30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17716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объемов</a:t>
            </a:r>
            <a:r>
              <a:rPr sz="2000" b="1" spc="-3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 </a:t>
            </a:r>
            <a:r>
              <a:rPr sz="20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000" b="1" spc="-1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7368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Гарантированное 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</a:t>
            </a:r>
            <a:r>
              <a:rPr sz="20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</a:t>
            </a:r>
            <a:r>
              <a:rPr sz="20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</a:t>
            </a:r>
            <a:r>
              <a:rPr sz="2000" b="1" spc="-2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7622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  <a:r>
              <a:rPr sz="2000" b="1" spc="-1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программно-целевым  </a:t>
            </a:r>
            <a:r>
              <a:rPr sz="2000" b="1" spc="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sz="20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устойчивости</a:t>
            </a:r>
            <a:r>
              <a:rPr sz="2000" b="1" spc="-25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53817" y="716832"/>
            <a:ext cx="2057400" cy="911147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b="1" spc="75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b="1" spc="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-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b="1" spc="1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b="1" spc="-7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b="1" spc="-8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spc="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2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1" spc="-8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spc="-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-1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spc="-13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spc="-25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67601" y="1839912"/>
            <a:ext cx="4396715" cy="3875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7401" y="1115292"/>
            <a:ext cx="6019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spc="-2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8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3200" b="1" spc="-5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90800" y="2057404"/>
            <a:ext cx="5866448" cy="1248419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>
              <a:lnSpc>
                <a:spcPct val="100000"/>
              </a:lnSpc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бюджета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42900">
              <a:lnSpc>
                <a:spcPct val="100000"/>
              </a:lnSpc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90801" y="3200406"/>
            <a:ext cx="6145531" cy="1249701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A53010"/>
              </a:buClr>
              <a:buFont typeface="Arial"/>
              <a:buAutoNum type="arabicPeriod" startAt="3"/>
              <a:tabLst>
                <a:tab pos="354965" algn="l"/>
                <a:tab pos="355600" algn="l"/>
              </a:tabLst>
            </a:pP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sz="2400" b="1" spc="-10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>
              <a:lnSpc>
                <a:spcPct val="100000"/>
              </a:lnSpc>
              <a:buClr>
                <a:srgbClr val="A53010"/>
              </a:buClr>
              <a:buFont typeface="Arial"/>
              <a:buAutoNum type="arabicPeriod" startAt="3"/>
              <a:tabLst>
                <a:tab pos="354965" algn="l"/>
                <a:tab pos="355600" algn="l"/>
              </a:tabLst>
            </a:pPr>
            <a:r>
              <a:rPr lang="ru-RU" sz="22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2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sz="24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r>
              <a:rPr sz="24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2400" b="1" spc="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</a:t>
            </a:r>
            <a:r>
              <a:rPr sz="2400" b="1" spc="-45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 </a:t>
            </a: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4704" y="3256222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274180" y="1371601"/>
            <a:ext cx="2613025" cy="37877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1"/>
            <a:ext cx="9067800" cy="11214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сельского поселения Джанкойского района Республики Крым на 2020 год и на плановый период 2021 и 2022 годов</a:t>
            </a: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807" y="3256352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316960"/>
              </p:ext>
            </p:extLst>
          </p:nvPr>
        </p:nvGraphicFramePr>
        <p:xfrm>
          <a:off x="1137423" y="1447802"/>
          <a:ext cx="9982202" cy="29234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1203"/>
                <a:gridCol w="1156275"/>
                <a:gridCol w="1113141"/>
                <a:gridCol w="761983"/>
                <a:gridCol w="1244115"/>
                <a:gridCol w="813285"/>
                <a:gridCol w="1473896"/>
                <a:gridCol w="888304"/>
              </a:tblGrid>
              <a:tr h="513649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81050">
                        <a:lnSpc>
                          <a:spcPct val="100000"/>
                        </a:lnSpc>
                      </a:pPr>
                      <a:r>
                        <a:rPr sz="14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r>
                        <a:rPr sz="1200" b="1" spc="-7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0241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205" marR="9525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7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400" spc="-110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8425" marR="81915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7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1775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935" marR="10287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39450">
                <a:tc>
                  <a:txBody>
                    <a:bodyPr/>
                    <a:lstStyle/>
                    <a:p>
                      <a:pPr marL="15875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r>
                        <a:rPr sz="16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11 339 058,92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6 984 817,00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7 006 817,00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6 294 404,00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90652">
                <a:tc>
                  <a:txBody>
                    <a:bodyPr/>
                    <a:lstStyle/>
                    <a:p>
                      <a:pPr marL="15240">
                        <a:lnSpc>
                          <a:spcPts val="1605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6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512379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spc="-5" dirty="0" smtClean="0">
                          <a:latin typeface="Times New Roman"/>
                          <a:cs typeface="Times New Roman"/>
                        </a:rPr>
                        <a:t> и неналоговые</a:t>
                      </a:r>
                      <a:r>
                        <a:rPr sz="1600" spc="-2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5 044 251,11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4 223 850,00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4 335 250,00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018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spc="-25" dirty="0" smtClean="0">
                          <a:latin typeface="Times New Roman"/>
                          <a:cs typeface="Times New Roman"/>
                        </a:rPr>
                        <a:t>4 452 450,00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103</a:t>
                      </a: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86681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Безвозмездные</a:t>
                      </a:r>
                      <a:r>
                        <a:rPr sz="16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поступления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294 807,81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2 760 967,00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2 671 567,00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701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1 841 954,00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70534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10058401" y="1134435"/>
            <a:ext cx="9334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 smtClean="0">
                <a:latin typeface="Verdana"/>
                <a:cs typeface="Verdana"/>
              </a:rPr>
              <a:t>рублей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8600" y="304801"/>
            <a:ext cx="1524000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817769862"/>
              </p:ext>
            </p:extLst>
          </p:nvPr>
        </p:nvGraphicFramePr>
        <p:xfrm>
          <a:off x="1676400" y="4191000"/>
          <a:ext cx="28956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285773016"/>
              </p:ext>
            </p:extLst>
          </p:nvPr>
        </p:nvGraphicFramePr>
        <p:xfrm>
          <a:off x="5029200" y="4495800"/>
          <a:ext cx="29718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946962118"/>
              </p:ext>
            </p:extLst>
          </p:nvPr>
        </p:nvGraphicFramePr>
        <p:xfrm>
          <a:off x="8153400" y="4724400"/>
          <a:ext cx="33528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5200" y="234527"/>
            <a:ext cx="6019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704" y="3256222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9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074249"/>
              </p:ext>
            </p:extLst>
          </p:nvPr>
        </p:nvGraphicFramePr>
        <p:xfrm>
          <a:off x="1219201" y="990600"/>
          <a:ext cx="10468923" cy="55444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0999"/>
                <a:gridCol w="3352801"/>
                <a:gridCol w="990600"/>
                <a:gridCol w="1136628"/>
                <a:gridCol w="844572"/>
                <a:gridCol w="1012527"/>
                <a:gridCol w="816275"/>
                <a:gridCol w="1066800"/>
                <a:gridCol w="867721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70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1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29539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100" b="1" spc="-9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848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1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1404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21</a:t>
                      </a:r>
                      <a:r>
                        <a:rPr sz="11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0071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1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</a:t>
                      </a:r>
                      <a:r>
                        <a:rPr sz="11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9728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1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7950" indent="-317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1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1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1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1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1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8110" marR="10477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1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1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1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1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sz="11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5415" marR="13652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1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1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1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21</a:t>
                      </a:r>
                      <a:r>
                        <a:rPr sz="11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b="1" spc="-10" dirty="0" smtClean="0">
                          <a:latin typeface="Times New Roman"/>
                          <a:cs typeface="Times New Roman"/>
                        </a:rPr>
                        <a:t> и неналоговые </a:t>
                      </a:r>
                      <a:r>
                        <a:rPr sz="1600" b="1" spc="-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600" b="1" spc="-25" dirty="0" smtClean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600" b="1" spc="-20" dirty="0" smtClean="0">
                          <a:latin typeface="Times New Roman"/>
                          <a:cs typeface="Times New Roman"/>
                        </a:rPr>
                        <a:t>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5 044 251,11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4 223 850,00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84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4 335 250,00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103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4 452 450,00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b="1" spc="5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740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Налог на 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физических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лиц</a:t>
                      </a:r>
                      <a:r>
                        <a:rPr sz="1400" spc="-125" dirty="0">
                          <a:latin typeface="Times New Roman"/>
                          <a:cs typeface="Times New Roman"/>
                        </a:rPr>
                        <a:t>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807 827,50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864 300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,0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911 000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,0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960 200,00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244200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Единый сельскохозяйственный налог </a:t>
                      </a:r>
                      <a:endParaRPr lang="ru-RU" sz="1400" spc="-5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129 820,60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150 200,00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116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157 700,00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1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-15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165 600,00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4848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97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31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55181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Земельный налог с организаций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42 684,62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143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9410" algn="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spc="-4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-45" dirty="0" smtClean="0">
                          <a:latin typeface="Times New Roman"/>
                          <a:cs typeface="Times New Roman"/>
                        </a:rPr>
                        <a:t>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306441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551815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Земельный налог с физических лиц</a:t>
                      </a: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1 876 325,37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1 144 500,00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1 201 700,00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105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1 261 800,00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платы</a:t>
                      </a: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824 958,77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858 224,00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7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858 224,00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7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858 224,00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Доходы от реализации иного имущества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57 960,00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Прочие поступления от денежных взысканий (штрафов)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5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0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57397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Прочие неналоговые доходы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5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1 302 674,25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0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1 133 626,00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1 133 626,00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1 133 626,00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820403" y="686574"/>
            <a:ext cx="9931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71600" y="189643"/>
            <a:ext cx="1828800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sz="1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2174</TotalTime>
  <Words>2311</Words>
  <Application>Microsoft Office PowerPoint</Application>
  <PresentationFormat>Произвольный</PresentationFormat>
  <Paragraphs>874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Кнопка</vt:lpstr>
      <vt:lpstr>Бюджет Майского сельского поселения Джанкойского района Республики Крым на 2020 год  и на плановый период 2021 и 2022 годов (принятый решением Майского сельского совета Джанкойского района Республики Крым от 12 декабря 2019 года № 2/5-2)</vt:lpstr>
      <vt:lpstr>Уважаемые жители Майского сельского поселения Джанкойского района Республики Крым</vt:lpstr>
      <vt:lpstr>Глоссарий</vt:lpstr>
      <vt:lpstr>Раздел 1. Общие характеристики  бюджета</vt:lpstr>
      <vt:lpstr>Основные параметры бюджета</vt:lpstr>
      <vt:lpstr>Основные приоритеты бюджетной      и   налоговой политики</vt:lpstr>
      <vt:lpstr>Раздел 2.  Доходы бюджета</vt:lpstr>
      <vt:lpstr>Структура доходов бюджета Майского сельского поселения Джанкойского района Республики Крым на 2020 год и на плановый период 2021 и 2022 годов</vt:lpstr>
      <vt:lpstr>Налоговые и неналоговые  доходы</vt:lpstr>
      <vt:lpstr>Налоговые  и неналоговые доходы</vt:lpstr>
      <vt:lpstr>Налоговые и неналоговые  доходы</vt:lpstr>
      <vt:lpstr>Налоговые и неналоговые  доходы</vt:lpstr>
      <vt:lpstr>Налоговые и неналоговые  доходы</vt:lpstr>
      <vt:lpstr>Безвозмездные поступления</vt:lpstr>
      <vt:lpstr>Безвозмездные поступления</vt:lpstr>
      <vt:lpstr>Основные мероприятия по мобилизации  доходов бюджета</vt:lpstr>
      <vt:lpstr>Раздел 3. Расходы бюджета</vt:lpstr>
      <vt:lpstr>Структура расходов бюджета Майского сельского поселения Джанкойского района Республики Крым на 2020 год  и на плановый период 2021 и 2022 годов</vt:lpstr>
      <vt:lpstr>Структура расходов бюджета Майского сельского поселения Джанкойского района Республики Крым на 2020 год и на плановый период 2021 и 2022 годов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 классификации</vt:lpstr>
      <vt:lpstr>Структура расходов бюджета по разделам и  подразделам функциональной классификации</vt:lpstr>
      <vt:lpstr>Расходы бюджета Майского сельского поселения Джанкойского района Республики Крым на реализацию муниципальных программ на 2020 год и на плановый период 2021 и 2022 годов</vt:lpstr>
      <vt:lpstr>Расходы бюджета Майского сельского поселения Джанкойского района Республики Крым на реализацию муниципальных программ на 2020 год и на плановый период 2021 и 2022 годов</vt:lpstr>
      <vt:lpstr>Раздел 4.   Межбюджетные        отношения</vt:lpstr>
      <vt:lpstr>Муниципальное образование Майское сельское поселение Джанкойского района Республики Крым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Клязника Наталия</dc:creator>
  <cp:lastModifiedBy>user</cp:lastModifiedBy>
  <cp:revision>464</cp:revision>
  <dcterms:created xsi:type="dcterms:W3CDTF">2018-08-01T14:05:50Z</dcterms:created>
  <dcterms:modified xsi:type="dcterms:W3CDTF">2021-04-15T14:26:32Z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2018-01-15T00:00:00Z</vt:filetime>
  </property>
  <property fmtid="{D5CDD505-2E9C-101B-9397-08002B2CF9AE}" pid="3" name="Creator">
    <vt:lpwstr>Acrobat PDFMaker 11 для PowerPoint</vt:lpwstr>
  </property>
  <property fmtid="{D5CDD505-2E9C-101B-9397-08002B2CF9AE}" pid="4" name="LastSaved">
    <vt:filetime>2018-08-01T00:00:00Z</vt:filetime>
  </property>
</Properties>
</file>