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74" r:id="rId5"/>
    <p:sldId id="275" r:id="rId6"/>
    <p:sldId id="258" r:id="rId7"/>
    <p:sldId id="265" r:id="rId8"/>
    <p:sldId id="273" r:id="rId9"/>
    <p:sldId id="272" r:id="rId10"/>
    <p:sldId id="276" r:id="rId11"/>
    <p:sldId id="27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9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316698899479671"/>
          <c:y val="0.14221004983072769"/>
          <c:w val="0.40387438412303733"/>
          <c:h val="0.6672707215945833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1"/>
            <c:bubble3D val="0"/>
            <c:spPr>
              <a:effectLst>
                <a:outerShdw blurRad="50800" dir="2460000" sx="1000" sy="1000" algn="ctr" rotWithShape="0">
                  <a:srgbClr val="000000">
                    <a:alpha val="1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1"/>
              <c:layout>
                <c:manualLayout>
                  <c:x val="-0.19267601098473802"/>
                  <c:y val="-0.20198220798535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 (17,7%)</c:v>
                </c:pt>
                <c:pt idx="1">
                  <c:v>Безвозмездные поступления (82,3%)</c:v>
                </c:pt>
              </c:strCache>
            </c:strRef>
          </c:cat>
          <c:val>
            <c:numRef>
              <c:f>Лист1!$B$2:$B$3</c:f>
              <c:numCache>
                <c:formatCode>0.000</c:formatCode>
                <c:ptCount val="2"/>
                <c:pt idx="0">
                  <c:v>261552.99943</c:v>
                </c:pt>
                <c:pt idx="1">
                  <c:v>1215718.7466800001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80"/>
      </c:pieChart>
    </c:plotArea>
    <c:legend>
      <c:legendPos val="r"/>
      <c:layout>
        <c:manualLayout>
          <c:xMode val="edge"/>
          <c:yMode val="edge"/>
          <c:x val="0.70045141926703602"/>
          <c:y val="0.13357952771598"/>
          <c:w val="0.29028932147370468"/>
          <c:h val="0.7955977545552184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885960435501118"/>
          <c:y val="4.486140184119973E-2"/>
          <c:w val="0.70612885194906194"/>
          <c:h val="0.719848067659427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  <a:bevelB prst="relaxedInset"/>
            </a:sp3d>
          </c:spPr>
          <c:invertIfNegative val="0"/>
          <c:cat>
            <c:strRef>
              <c:f>Лист1!$A$2:$A$4</c:f>
              <c:strCache>
                <c:ptCount val="3"/>
                <c:pt idx="0">
                  <c:v>Налоговые и неналоговые доходы</c:v>
                </c:pt>
                <c:pt idx="1">
                  <c:v>Налоговые доходы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227085.21674</c:v>
                </c:pt>
                <c:pt idx="1">
                  <c:v>217501.63758000001</c:v>
                </c:pt>
                <c:pt idx="2">
                  <c:v>9583.5791599999993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 w="165100" prst="coolSlant"/>
            </a:sp3d>
          </c:spPr>
          <c:invertIfNegative val="0"/>
          <c:cat>
            <c:strRef>
              <c:f>Лист1!$A$2:$A$4</c:f>
              <c:strCache>
                <c:ptCount val="3"/>
                <c:pt idx="0">
                  <c:v>Налоговые и неналоговые доходы</c:v>
                </c:pt>
                <c:pt idx="1">
                  <c:v>Налоговые доходы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261552.99943</c:v>
                </c:pt>
                <c:pt idx="1">
                  <c:v>245790.05353999999</c:v>
                </c:pt>
                <c:pt idx="2">
                  <c:v>15763.213890000001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99392"/>
        <c:axId val="35532800"/>
      </c:barChart>
      <c:catAx>
        <c:axId val="7899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5532800"/>
        <c:crosses val="autoZero"/>
        <c:auto val="1"/>
        <c:lblAlgn val="ctr"/>
        <c:lblOffset val="100"/>
        <c:noMultiLvlLbl val="0"/>
      </c:catAx>
      <c:valAx>
        <c:axId val="3553280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78993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67981432876449"/>
          <c:y val="0.32390675752320558"/>
          <c:w val="0.14106092641197629"/>
          <c:h val="0.38305262327597461"/>
        </c:manualLayout>
      </c:layout>
      <c:overlay val="0"/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B w="165100" prst="coolSlant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259040536599593E-2"/>
          <c:y val="0"/>
          <c:w val="0.59656935564237845"/>
          <c:h val="0.9488419805206829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-9.2592592592592587E-2"/>
                  <c:y val="1.2881863573558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0738892259834376E-3"/>
                  <c:y val="1.5458062800097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6234446388645864E-2"/>
                  <c:y val="-5.1529482934168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НДФЛ</c:v>
                </c:pt>
                <c:pt idx="1">
                  <c:v>Налоги на совокупный доход</c:v>
                </c:pt>
                <c:pt idx="2">
                  <c:v>Государственная пошлина                                        (30,5 тыс.руб = 0,01%)</c:v>
                </c:pt>
                <c:pt idx="3">
                  <c:v>Акцизы</c:v>
                </c:pt>
              </c:strCache>
            </c:strRef>
          </c:cat>
          <c:val>
            <c:numRef>
              <c:f>Лист1!$B$2:$B$5</c:f>
              <c:numCache>
                <c:formatCode>0.000</c:formatCode>
                <c:ptCount val="4"/>
                <c:pt idx="0">
                  <c:v>213894.31870999999</c:v>
                </c:pt>
                <c:pt idx="1">
                  <c:v>13361.81775</c:v>
                </c:pt>
                <c:pt idx="2">
                  <c:v>30.490390000000001</c:v>
                </c:pt>
                <c:pt idx="3">
                  <c:v>18503.42669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0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3.7037037037036979E-2"/>
                  <c:y val="-3.34928452912528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3148148148148161E-2"/>
                  <c:y val="7.72911814413527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975308641975308E-2"/>
                  <c:y val="-3.6069218005964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НДФЛ</c:v>
                </c:pt>
                <c:pt idx="1">
                  <c:v>Налоги на совокупный доход</c:v>
                </c:pt>
                <c:pt idx="2">
                  <c:v>Государственная пошлина                                        (30,5 тыс.руб = 0,01%)</c:v>
                </c:pt>
                <c:pt idx="3">
                  <c:v>Акцизы</c:v>
                </c:pt>
              </c:strCache>
            </c:strRef>
          </c:cat>
          <c:val>
            <c:numRef>
              <c:f>Лист1!$C$2:$C$5</c:f>
              <c:numCache>
                <c:formatCode>0.00%</c:formatCode>
                <c:ptCount val="4"/>
                <c:pt idx="0">
                  <c:v>0.87019999999999997</c:v>
                </c:pt>
                <c:pt idx="1">
                  <c:v>5.4399999999999997E-2</c:v>
                </c:pt>
                <c:pt idx="2">
                  <c:v>1E-4</c:v>
                </c:pt>
                <c:pt idx="3">
                  <c:v>7.5300000000000006E-2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effectLst>
          <a:outerShdw dist="50800" sx="1000" sy="1000" algn="ctr" rotWithShape="0">
            <a:srgbClr val="000000"/>
          </a:outerShdw>
        </a:effectLst>
        <a:scene3d>
          <a:camera prst="orthographicFront"/>
          <a:lightRig rig="threePt" dir="t"/>
        </a:scene3d>
        <a:sp3d>
          <a:bevelT w="165100" prst="coolSlant"/>
        </a:sp3d>
      </c:spPr>
    </c:plotArea>
    <c:legend>
      <c:legendPos val="r"/>
      <c:layout>
        <c:manualLayout>
          <c:xMode val="edge"/>
          <c:yMode val="edge"/>
          <c:x val="0.68304898695966354"/>
          <c:y val="4.3928371969795189E-2"/>
          <c:w val="0.30769183291125296"/>
          <c:h val="0.9353304076288221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743828493288714E-2"/>
          <c:y val="4.0912986850804793E-2"/>
          <c:w val="0.53944242775918527"/>
          <c:h val="0.8404903493033556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4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1.8804877829356994E-2"/>
                  <c:y val="-4.7284346016611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4579060059735867E-2"/>
                  <c:y val="8.23812078446056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7676283781352336E-3"/>
                  <c:y val="-3.28523170082139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6234446388645864E-2"/>
                  <c:y val="-5.1529482934168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</c:strCache>
            </c:strRef>
          </c:cat>
          <c:val>
            <c:numRef>
              <c:f>Лист1!$B$2:$B$6</c:f>
              <c:numCache>
                <c:formatCode>0.000</c:formatCode>
                <c:ptCount val="5"/>
                <c:pt idx="0">
                  <c:v>10566.21506</c:v>
                </c:pt>
                <c:pt idx="1">
                  <c:v>631.63049000000001</c:v>
                </c:pt>
                <c:pt idx="2">
                  <c:v>1401.92734</c:v>
                </c:pt>
                <c:pt idx="3">
                  <c:v>3163.4409999999998</c:v>
                </c:pt>
                <c:pt idx="4">
                  <c:v>-268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cene3d>
          <a:camera prst="orthographicFront"/>
          <a:lightRig rig="threePt" dir="t"/>
        </a:scene3d>
        <a:sp3d>
          <a:bevelB w="165100" prst="coolSlant"/>
        </a:sp3d>
      </c:spPr>
    </c:plotArea>
    <c:legend>
      <c:legendPos val="b"/>
      <c:layout>
        <c:manualLayout>
          <c:xMode val="edge"/>
          <c:yMode val="edge"/>
          <c:x val="0.56600936971463534"/>
          <c:y val="2.2619915337389023E-4"/>
          <c:w val="0.42875868149267699"/>
          <c:h val="0.99977380084662615"/>
        </c:manualLayout>
      </c:layout>
      <c:overlay val="0"/>
      <c:txPr>
        <a:bodyPr/>
        <a:lstStyle/>
        <a:p>
          <a:pPr>
            <a:defRPr kern="1000" cap="none" spc="-1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  <c:spPr>
        <a:ln w="6350" cap="flat">
          <a:prstDash val="solid"/>
          <a:miter lim="800000"/>
        </a:ln>
        <a:scene3d>
          <a:camera prst="orthographicFront"/>
          <a:lightRig rig="threePt" dir="t"/>
        </a:scene3d>
        <a:sp3d>
          <a:bevelB w="165100" prst="coolSlant"/>
        </a:sp3d>
      </c:spPr>
    </c:sideWall>
    <c:backWall>
      <c:thickness val="0"/>
      <c:spPr>
        <a:ln w="6350" cap="flat">
          <a:prstDash val="solid"/>
          <a:miter lim="800000"/>
        </a:ln>
        <a:scene3d>
          <a:camera prst="orthographicFront"/>
          <a:lightRig rig="threePt" dir="t"/>
        </a:scene3d>
        <a:sp3d>
          <a:bevelB w="165100" prst="coolSlant"/>
        </a:sp3d>
      </c:spPr>
    </c:backWall>
    <c:plotArea>
      <c:layout>
        <c:manualLayout>
          <c:layoutTarget val="inner"/>
          <c:xMode val="edge"/>
          <c:yMode val="edge"/>
          <c:x val="1.970527121609799E-2"/>
          <c:y val="6.0136508818025916E-2"/>
          <c:w val="0.68500262467191597"/>
          <c:h val="0.939863630954392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38"/>
          <c:dPt>
            <c:idx val="5"/>
            <c:bubble3D val="0"/>
            <c:explosion val="13"/>
            <c:spPr>
              <a:solidFill>
                <a:srgbClr val="F1D9F3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4"/>
              <c:layout>
                <c:manualLayout>
                  <c:x val="1.0192968066491689E-2"/>
                  <c:y val="3.24627053109088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7500000000000002E-4"/>
                  <c:y val="1.65133702488639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spPr>
                <a:noFill/>
                <a:ln w="0" cap="flat">
                  <a:noFill/>
                  <a:prstDash val="solid"/>
                  <a:miter lim="800000"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 w="0" cap="flat">
                <a:noFill/>
                <a:prstDash val="solid"/>
                <a:miter lim="800000"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Нац.безопасность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Здравоохранение</c:v>
                </c:pt>
                <c:pt idx="8">
                  <c:v>Социальная политика</c:v>
                </c:pt>
              </c:strCache>
            </c:strRef>
          </c:cat>
          <c:val>
            <c:numRef>
              <c:f>Лист1!$B$2:$B$10</c:f>
              <c:numCache>
                <c:formatCode>0.000</c:formatCode>
                <c:ptCount val="9"/>
                <c:pt idx="0">
                  <c:v>104272.36525</c:v>
                </c:pt>
                <c:pt idx="1">
                  <c:v>3833.6680000000001</c:v>
                </c:pt>
                <c:pt idx="2">
                  <c:v>4343.8293199999998</c:v>
                </c:pt>
                <c:pt idx="3">
                  <c:v>72695.75748</c:v>
                </c:pt>
                <c:pt idx="4">
                  <c:v>4868.6483699999999</c:v>
                </c:pt>
                <c:pt idx="5">
                  <c:v>983730.10086999997</c:v>
                </c:pt>
                <c:pt idx="6">
                  <c:v>74524.684529999999</c:v>
                </c:pt>
                <c:pt idx="7">
                  <c:v>4755.5</c:v>
                </c:pt>
                <c:pt idx="8">
                  <c:v>161445.34252999999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453816710411199"/>
          <c:y val="2.7379773540996657E-2"/>
          <c:w val="0.29503127734033247"/>
          <c:h val="0.97183550208402814"/>
        </c:manualLayout>
      </c:layout>
      <c:overlay val="0"/>
      <c:txPr>
        <a:bodyPr/>
        <a:lstStyle/>
        <a:p>
          <a:pPr>
            <a:defRPr sz="1800" spc="-100" baseline="-25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  <c:spPr>
        <a:ln w="6350" cap="flat">
          <a:prstDash val="solid"/>
          <a:miter lim="800000"/>
        </a:ln>
        <a:scene3d>
          <a:camera prst="orthographicFront"/>
          <a:lightRig rig="threePt" dir="t"/>
        </a:scene3d>
        <a:sp3d>
          <a:bevelB w="165100" prst="coolSlant"/>
        </a:sp3d>
      </c:spPr>
    </c:sideWall>
    <c:backWall>
      <c:thickness val="0"/>
      <c:spPr>
        <a:ln w="6350" cap="flat">
          <a:prstDash val="solid"/>
          <a:miter lim="800000"/>
        </a:ln>
        <a:scene3d>
          <a:camera prst="orthographicFront"/>
          <a:lightRig rig="threePt" dir="t"/>
        </a:scene3d>
        <a:sp3d>
          <a:bevelB w="165100" prst="coolSlant"/>
        </a:sp3d>
      </c:spPr>
    </c:backWall>
    <c:plotArea>
      <c:layout>
        <c:manualLayout>
          <c:layoutTarget val="inner"/>
          <c:xMode val="edge"/>
          <c:yMode val="edge"/>
          <c:x val="1.970527121609799E-2"/>
          <c:y val="6.0136508818025916E-2"/>
          <c:w val="0.66139151356080494"/>
          <c:h val="0.939863630954392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38"/>
          <c:dPt>
            <c:idx val="3"/>
            <c:bubble3D val="0"/>
            <c:explosion val="9"/>
          </c:dPt>
          <c:dPt>
            <c:idx val="5"/>
            <c:bubble3D val="0"/>
            <c:explosion val="13"/>
            <c:spPr>
              <a:solidFill>
                <a:srgbClr val="F1D9F3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4"/>
              <c:layout>
                <c:manualLayout>
                  <c:x val="1.0192968066491689E-2"/>
                  <c:y val="3.24627053109088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7500000000000002E-4"/>
                  <c:y val="1.65133702488639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spPr>
                <a:noFill/>
                <a:ln w="0" cap="flat">
                  <a:noFill/>
                  <a:prstDash val="solid"/>
                  <a:miter lim="800000"/>
                </a:ln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 w="0" cap="flat">
                <a:noFill/>
                <a:prstDash val="solid"/>
                <a:miter lim="800000"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Администрация Джанкойского района</c:v>
                </c:pt>
                <c:pt idx="1">
                  <c:v>Джанкойский районный совет</c:v>
                </c:pt>
                <c:pt idx="2">
                  <c:v>Департамент труда и социальной защиты населения</c:v>
                </c:pt>
                <c:pt idx="3">
                  <c:v>Управление образования, молодежи и спорта</c:v>
                </c:pt>
                <c:pt idx="4">
                  <c:v>Контрольно-счетная палата </c:v>
                </c:pt>
                <c:pt idx="5">
                  <c:v>Отдел культуры, межнациональных отношений и религий</c:v>
                </c:pt>
                <c:pt idx="6">
                  <c:v>Управление по бюджетно-финансовым вопросам </c:v>
                </c:pt>
              </c:strCache>
            </c:strRef>
          </c:cat>
          <c:val>
            <c:numRef>
              <c:f>Лист1!$B$2:$B$8</c:f>
              <c:numCache>
                <c:formatCode>0.000</c:formatCode>
                <c:ptCount val="7"/>
                <c:pt idx="0">
                  <c:v>144424.5888</c:v>
                </c:pt>
                <c:pt idx="1">
                  <c:v>6593.84602</c:v>
                </c:pt>
                <c:pt idx="2">
                  <c:v>108448.22886</c:v>
                </c:pt>
                <c:pt idx="3">
                  <c:v>1046630.25474</c:v>
                </c:pt>
                <c:pt idx="4">
                  <c:v>2181.8931699999998</c:v>
                </c:pt>
                <c:pt idx="5">
                  <c:v>105452.11259</c:v>
                </c:pt>
                <c:pt idx="6">
                  <c:v>53892.821199999998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cene3d>
          <a:camera prst="orthographicFront"/>
          <a:lightRig rig="threePt" dir="t"/>
        </a:scene3d>
        <a:sp3d>
          <a:bevelB w="165100" prst="coolSlant"/>
        </a:sp3d>
      </c:spPr>
    </c:plotArea>
    <c:legend>
      <c:legendPos val="r"/>
      <c:layout>
        <c:manualLayout>
          <c:xMode val="edge"/>
          <c:yMode val="edge"/>
          <c:x val="0.70453816710411199"/>
          <c:y val="2.7379773540996657E-2"/>
          <c:w val="0.29503127734033247"/>
          <c:h val="0.97183550208402814"/>
        </c:manualLayout>
      </c:layout>
      <c:overlay val="0"/>
      <c:txPr>
        <a:bodyPr/>
        <a:lstStyle/>
        <a:p>
          <a:pPr>
            <a:defRPr sz="1800" spc="-100" baseline="-25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893F3B-8489-4CF3-B583-1DF140DE6ECF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1648FD-9004-4636-952E-94DC5F29F0A0}">
      <dgm:prSet/>
      <dgm:spPr>
        <a:gradFill rotWithShape="0">
          <a:gsLst>
            <a:gs pos="6000">
              <a:srgbClr val="8488C4"/>
            </a:gs>
            <a:gs pos="36000">
              <a:srgbClr val="D4DEFF"/>
            </a:gs>
            <a:gs pos="91000">
              <a:srgbClr val="D4DEFF"/>
            </a:gs>
            <a:gs pos="100000">
              <a:srgbClr val="96AB94"/>
            </a:gs>
          </a:gsLst>
          <a:lin ang="16200000" scaled="0"/>
        </a:gradFill>
      </dgm:spPr>
      <dgm:t>
        <a:bodyPr/>
        <a:lstStyle/>
        <a:p>
          <a:pPr rtl="0"/>
          <a:r>
            <a:rPr lang="ru-RU" b="1" i="0" smtClean="0"/>
            <a:t>Джанкойский район Республики Крым</a:t>
          </a:r>
          <a:endParaRPr lang="ru-RU" i="0"/>
        </a:p>
      </dgm:t>
    </dgm:pt>
    <dgm:pt modelId="{64EB6F2C-187C-4FD8-AFA9-BBC796EF261F}" type="parTrans" cxnId="{C7BB6DCF-9CB6-4CDC-A103-4A59393E1FC6}">
      <dgm:prSet/>
      <dgm:spPr/>
      <dgm:t>
        <a:bodyPr/>
        <a:lstStyle/>
        <a:p>
          <a:endParaRPr lang="ru-RU"/>
        </a:p>
      </dgm:t>
    </dgm:pt>
    <dgm:pt modelId="{A6C7169C-F719-4FAA-82CB-7FAA3A1613BE}" type="sibTrans" cxnId="{C7BB6DCF-9CB6-4CDC-A103-4A59393E1FC6}">
      <dgm:prSet/>
      <dgm:spPr/>
      <dgm:t>
        <a:bodyPr/>
        <a:lstStyle/>
        <a:p>
          <a:endParaRPr lang="ru-RU"/>
        </a:p>
      </dgm:t>
    </dgm:pt>
    <dgm:pt modelId="{9831C35D-BDA4-46A8-8E94-DDDB56467EC5}" type="pres">
      <dgm:prSet presAssocID="{24893F3B-8489-4CF3-B583-1DF140DE6EC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007A4F-3C68-4A37-9849-A92B18B16D48}" type="pres">
      <dgm:prSet presAssocID="{921648FD-9004-4636-952E-94DC5F29F0A0}" presName="node" presStyleLbl="node1" presStyleIdx="0" presStyleCnt="1" custLinFactNeighborX="52043" custLinFactNeighborY="50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B2AFF1-22BA-4A46-B9F5-CD96A20AFEA2}" type="presOf" srcId="{24893F3B-8489-4CF3-B583-1DF140DE6ECF}" destId="{9831C35D-BDA4-46A8-8E94-DDDB56467EC5}" srcOrd="0" destOrd="0" presId="urn:microsoft.com/office/officeart/2005/8/layout/process1"/>
    <dgm:cxn modelId="{C7BB6DCF-9CB6-4CDC-A103-4A59393E1FC6}" srcId="{24893F3B-8489-4CF3-B583-1DF140DE6ECF}" destId="{921648FD-9004-4636-952E-94DC5F29F0A0}" srcOrd="0" destOrd="0" parTransId="{64EB6F2C-187C-4FD8-AFA9-BBC796EF261F}" sibTransId="{A6C7169C-F719-4FAA-82CB-7FAA3A1613BE}"/>
    <dgm:cxn modelId="{3CFE1D85-CCFF-4873-9F71-84BB9B82085C}" type="presOf" srcId="{921648FD-9004-4636-952E-94DC5F29F0A0}" destId="{59007A4F-3C68-4A37-9849-A92B18B16D48}" srcOrd="0" destOrd="0" presId="urn:microsoft.com/office/officeart/2005/8/layout/process1"/>
    <dgm:cxn modelId="{BC1B5B1D-5794-4575-A433-777F990A2234}" type="presParOf" srcId="{9831C35D-BDA4-46A8-8E94-DDDB56467EC5}" destId="{59007A4F-3C68-4A37-9849-A92B18B16D48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007A4F-3C68-4A37-9849-A92B18B16D48}">
      <dsp:nvSpPr>
        <dsp:cNvPr id="0" name=""/>
        <dsp:cNvSpPr/>
      </dsp:nvSpPr>
      <dsp:spPr>
        <a:xfrm>
          <a:off x="6891" y="0"/>
          <a:ext cx="7049892" cy="504056"/>
        </a:xfrm>
        <a:prstGeom prst="roundRect">
          <a:avLst>
            <a:gd name="adj" fmla="val 10000"/>
          </a:avLst>
        </a:prstGeom>
        <a:gradFill rotWithShape="0">
          <a:gsLst>
            <a:gs pos="6000">
              <a:srgbClr val="8488C4"/>
            </a:gs>
            <a:gs pos="36000">
              <a:srgbClr val="D4DEFF"/>
            </a:gs>
            <a:gs pos="91000">
              <a:srgbClr val="D4DEFF"/>
            </a:gs>
            <a:gs pos="100000">
              <a:srgbClr val="96AB94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0" kern="1200" smtClean="0"/>
            <a:t>Джанкойский район Республики Крым</a:t>
          </a:r>
          <a:endParaRPr lang="ru-RU" sz="2100" i="0" kern="1200"/>
        </a:p>
      </dsp:txBody>
      <dsp:txXfrm>
        <a:off x="21654" y="14763"/>
        <a:ext cx="7020366" cy="4745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0.75842</cdr:x>
      <cdr:y>0.01913</cdr:y>
    </cdr:from>
    <cdr:to>
      <cdr:x>0.97717</cdr:x>
      <cdr:y>0.10073</cdr:y>
    </cdr:to>
    <cdr:sp macro="" textlink="">
      <cdr:nvSpPr>
        <cdr:cNvPr id="2" name="TextBox 17">
          <a:extLst xmlns:a="http://schemas.openxmlformats.org/drawingml/2006/main">
            <a:ext uri="{FF2B5EF4-FFF2-40B4-BE49-F238E27FC236}">
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6987645C-BE36-4A32-AF2A-D45D0294EB2F}"/>
            </a:ext>
          </a:extLst>
        </cdr:cNvPr>
        <cdr:cNvSpPr txBox="1"/>
      </cdr:nvSpPr>
      <cdr:spPr>
        <a:xfrm xmlns:a="http://schemas.openxmlformats.org/drawingml/2006/main">
          <a:off x="6588224" y="100608"/>
          <a:ext cx="1900237" cy="429036"/>
        </a:xfrm>
        <a:prstGeom xmlns:a="http://schemas.openxmlformats.org/drawingml/2006/main" prst="rect">
          <a:avLst/>
        </a:prstGeom>
        <a:noFill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65100" prst="coolSlant"/>
        </a:sp3d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>
              <a:latin typeface="Arial" panose="020B0604020202020204" pitchFamily="34" charset="0"/>
              <a:cs typeface="Arial" panose="020B0604020202020204" pitchFamily="34" charset="0"/>
            </a:rPr>
            <a:t>тыс. рублей</a:t>
          </a:r>
        </a:p>
      </cdr:txBody>
    </cdr:sp>
  </cdr:relSizeAnchor>
  <cdr:relSizeAnchor xmlns:cdr="http://schemas.openxmlformats.org/drawingml/2006/chartDrawing">
    <cdr:from>
      <cdr:x>0</cdr:x>
      <cdr:y>0.5416</cdr:y>
    </cdr:from>
    <cdr:to>
      <cdr:x>0.19375</cdr:x>
      <cdr:y>1</cdr:y>
    </cdr:to>
    <cdr:pic>
      <cdr:nvPicPr>
        <cdr:cNvPr id="3" name="Рисунок 2">
          <a:extLst xmlns:a="http://schemas.openxmlformats.org/drawingml/2006/main">
            <a:ext uri="{FF2B5EF4-FFF2-40B4-BE49-F238E27FC236}">
              <a16:creationId xmlns:lc="http://schemas.openxmlformats.org/drawingml/2006/lockedCanvas" xmlns:a16="http://schemas.microsoft.com/office/drawing/2014/main" xmlns="" xmlns:p="http://schemas.openxmlformats.org/presentationml/2006/main" xmlns:r="http://schemas.openxmlformats.org/officeDocument/2006/relationships" id="{AD835AB0-C77A-4ECA-8EB0-4B87FF99BAE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colorTemperature colorTemp="5875"/>
                  </a14:imgEffect>
                  <a14:imgEffect>
                    <a14:brightnessContrast bright="9000" contrast="-17000"/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0" y="2847624"/>
          <a:ext cx="1683068" cy="2410176"/>
        </a:xfrm>
        <a:prstGeom xmlns:a="http://schemas.openxmlformats.org/drawingml/2006/main" prst="rect">
          <a:avLst/>
        </a:prstGeom>
        <a:effectLst xmlns:a="http://schemas.openxmlformats.org/drawingml/2006/main">
          <a:glow rad="127000">
            <a:schemeClr val="accent1">
              <a:alpha val="37000"/>
            </a:schemeClr>
          </a:glow>
        </a:effectLst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0.11966</cdr:x>
      <cdr:y>0.16607</cdr:y>
    </cdr:from>
    <cdr:to>
      <cdr:x>0.21368</cdr:x>
      <cdr:y>0.30446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1008112" y="864096"/>
          <a:ext cx="792088" cy="72008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34480681"/>
              </p:ext>
            </p:extLst>
          </p:nvPr>
        </p:nvGraphicFramePr>
        <p:xfrm>
          <a:off x="1619672" y="260648"/>
          <a:ext cx="7056784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582" y="908720"/>
            <a:ext cx="8856984" cy="309634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Бюджет для граждан</a:t>
            </a:r>
          </a:p>
          <a:p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И</a:t>
            </a:r>
            <a:r>
              <a:rPr lang="ru-RU" sz="4400" i="1" dirty="0" smtClean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сполнение</a:t>
            </a: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4400" b="1" i="1" dirty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бюджета муниципального образования </a:t>
            </a:r>
            <a:r>
              <a:rPr lang="ru-RU" sz="4400" b="1" i="1" dirty="0" err="1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Джанкойский</a:t>
            </a:r>
            <a:r>
              <a:rPr lang="ru-RU" sz="4400" b="1" i="1" dirty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 район Республики Крым за 2019 </a:t>
            </a: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год</a:t>
            </a:r>
            <a:endParaRPr lang="ru-RU" sz="4400" b="1" i="1" dirty="0">
              <a:solidFill>
                <a:schemeClr val="accent4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2" y="0"/>
            <a:ext cx="1359594" cy="101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ua.all.biz/img/ua/service_catalog/6176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61048"/>
            <a:ext cx="7200800" cy="2829828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127000">
              <a:schemeClr val="bg1"/>
            </a:glow>
            <a:outerShdw blurRad="330200" dist="50800" dir="5400000" sx="106000" sy="106000" algn="ctr" rotWithShape="0">
              <a:schemeClr val="accent4">
                <a:lumMod val="60000"/>
                <a:lumOff val="40000"/>
                <a:alpha val="67000"/>
              </a:schemeClr>
            </a:outerShdw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4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7404356"/>
              </p:ext>
            </p:extLst>
          </p:nvPr>
        </p:nvGraphicFramePr>
        <p:xfrm>
          <a:off x="0" y="1052736"/>
          <a:ext cx="9144000" cy="580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4">
            <a:extLst>
              <a:ext uri="{FF2B5EF4-FFF2-40B4-BE49-F238E27FC236}">
                <a16:creationId xmlns="" xmlns:a16="http://schemas.microsoft.com/office/drawing/2014/main" id="{09A8C1F8-0724-48FA-A16F-D974627260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7504" y="116632"/>
            <a:ext cx="8784976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Ведомственная структура расходов районного бюджета за 2019 год, </a:t>
            </a:r>
            <a:r>
              <a:rPr lang="ru-RU" sz="1800" b="1" dirty="0" err="1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тыс.руб</a:t>
            </a:r>
            <a:r>
              <a:rPr lang="ru-RU" sz="1800" b="1" dirty="0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800" b="1" dirty="0">
              <a:solidFill>
                <a:schemeClr val="accent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61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66336" y="548680"/>
            <a:ext cx="5577664" cy="6309320"/>
          </a:xfrm>
        </p:spPr>
        <p:txBody>
          <a:bodyPr>
            <a:normAutofit fontScale="62500" lnSpcReduction="20000"/>
          </a:bodyPr>
          <a:lstStyle/>
          <a:p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Разработчиком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презентации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«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Бюджет для граждан»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является управление по бюджетно-финансовым вопросам администрации Джанкойского района Республики Крым.</a:t>
            </a:r>
            <a:endParaRPr lang="ru-RU" sz="42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Основные 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задачи: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Составление 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проекта бюджета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на очередной 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финансовый год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и плановый 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период;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Организация исполнения бюджета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Организация финансового контроля 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за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исполнением бюджета.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 smtClean="0"/>
          </a:p>
        </p:txBody>
      </p:sp>
      <p:sp>
        <p:nvSpPr>
          <p:cNvPr id="4" name="Заголовок 4">
            <a:extLst>
              <a:ext uri="{FF2B5EF4-FFF2-40B4-BE49-F238E27FC236}">
                <a16:creationId xmlns="" xmlns:a16="http://schemas.microsoft.com/office/drawing/2014/main" id="{09A8C1F8-0724-48FA-A16F-D974627260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1600" y="260648"/>
            <a:ext cx="7416800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Контактная информация</a:t>
            </a:r>
            <a:endParaRPr lang="ru-RU" sz="2800" b="1" dirty="0">
              <a:solidFill>
                <a:schemeClr val="accent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3375046" cy="3998844"/>
          </a:xfrm>
          <a:prstGeom prst="rect">
            <a:avLst/>
          </a:prstGeom>
          <a:noFill/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1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55576" y="155983"/>
            <a:ext cx="4392488" cy="28083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Уважаемые жители </a:t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Джанкойского муниципального</a:t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района!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9512" y="3212976"/>
            <a:ext cx="8784976" cy="3384376"/>
          </a:xfrm>
        </p:spPr>
        <p:txBody>
          <a:bodyPr>
            <a:norm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Администрация </a:t>
            </a:r>
            <a:r>
              <a:rPr lang="ru-RU" sz="1600" b="1" dirty="0" err="1" smtClean="0">
                <a:solidFill>
                  <a:schemeClr val="accent4">
                    <a:lumMod val="75000"/>
                  </a:schemeClr>
                </a:solidFill>
              </a:rPr>
              <a:t>Джанкойского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 района Республики Крым в рамках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проекта «Бюджет для граждан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»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представляет вашему вниманию презентацию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«Об исполнении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бюджета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муниципального образования </a:t>
            </a:r>
            <a:r>
              <a:rPr lang="ru-RU" sz="1600" b="1" dirty="0" err="1" smtClean="0">
                <a:solidFill>
                  <a:schemeClr val="accent4">
                    <a:lumMod val="75000"/>
                  </a:schemeClr>
                </a:solidFill>
              </a:rPr>
              <a:t>Джанкойский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 район Республики Крым за 2019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год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».</a:t>
            </a:r>
          </a:p>
          <a:p>
            <a:pPr algn="just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</a:p>
          <a:p>
            <a:pPr algn="just"/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Мы постарались изложить информацию об основных параметрах исполнения районного бюджета  в понятной и доступной для широкого круга пользователей форме.</a:t>
            </a:r>
          </a:p>
          <a:p>
            <a:endParaRPr lang="ru-RU" sz="16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l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С уважением, глава администрации</a:t>
            </a:r>
          </a:p>
          <a:p>
            <a:pPr algn="l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Джанкойского района Республики Крыма			И.С. Федоренко</a:t>
            </a:r>
            <a:endParaRPr lang="ru-RU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 descr="E:\Фото Федоренко\73333415_552273252192963_6380171053464813568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8640"/>
            <a:ext cx="2426741" cy="2894892"/>
          </a:xfrm>
          <a:prstGeom prst="rect">
            <a:avLst/>
          </a:prstGeom>
          <a:noFill/>
          <a:effectLst>
            <a:glow rad="114300">
              <a:schemeClr val="accent4">
                <a:lumMod val="60000"/>
                <a:lumOff val="40000"/>
                <a:alpha val="56000"/>
              </a:schemeClr>
            </a:glow>
            <a:outerShdw blurRad="609600" dir="21540000" sx="113000" sy="113000" algn="ctr" rotWithShape="0">
              <a:schemeClr val="accent4">
                <a:lumMod val="60000"/>
                <a:lumOff val="40000"/>
                <a:alpha val="68000"/>
              </a:schemeClr>
            </a:outerShdw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84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"/>
                    </a14:imgEffect>
                    <a14:imgEffect>
                      <a14:colorTemperature colorTemp="6250"/>
                    </a14:imgEffect>
                    <a14:imgEffect>
                      <a14:saturation sat="1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480" y="2396968"/>
            <a:ext cx="2977688" cy="2738813"/>
          </a:xfrm>
          <a:prstGeom prst="rect">
            <a:avLst/>
          </a:prstGeom>
          <a:noFill/>
          <a:ln>
            <a:noFill/>
          </a:ln>
          <a:effectLst>
            <a:glow rad="596900">
              <a:schemeClr val="accent5">
                <a:lumMod val="20000"/>
                <a:lumOff val="80000"/>
                <a:alpha val="31000"/>
              </a:schemeClr>
            </a:glow>
            <a:softEdge rad="228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524" y="188640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понятия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600" b="1" dirty="0" smtClean="0"/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Сбалансированность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бюджета по доходам и расходам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– основополагающее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требование, предъявляемое к органам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, составляющим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и утверждающим бюджет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000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692696"/>
            <a:ext cx="3024335" cy="26281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</a:p>
          <a:p>
            <a:pPr algn="ctr"/>
            <a:r>
              <a:rPr lang="ru-RU" sz="1400" b="1" dirty="0"/>
              <a:t>это поступающие в бюджет</a:t>
            </a:r>
          </a:p>
          <a:p>
            <a:pPr algn="ctr"/>
            <a:r>
              <a:rPr lang="ru-RU" sz="1400" b="1" dirty="0"/>
              <a:t>денежные средства (налоги</a:t>
            </a:r>
          </a:p>
          <a:p>
            <a:pPr algn="ctr"/>
            <a:r>
              <a:rPr lang="ru-RU" sz="1400" b="1" dirty="0"/>
              <a:t>юридических и физических</a:t>
            </a:r>
          </a:p>
          <a:p>
            <a:pPr algn="ctr"/>
            <a:r>
              <a:rPr lang="ru-RU" sz="1400" b="1" dirty="0"/>
              <a:t>лиц, доходы от использования</a:t>
            </a:r>
          </a:p>
          <a:p>
            <a:pPr algn="ctr"/>
            <a:r>
              <a:rPr lang="ru-RU" sz="1400" b="1" dirty="0"/>
              <a:t>имущества,</a:t>
            </a:r>
          </a:p>
          <a:p>
            <a:pPr algn="ctr"/>
            <a:r>
              <a:rPr lang="ru-RU" sz="1400" b="1" dirty="0"/>
              <a:t>административные платежи и</a:t>
            </a:r>
          </a:p>
          <a:p>
            <a:pPr algn="ctr"/>
            <a:r>
              <a:rPr lang="ru-RU" sz="1400" b="1" dirty="0"/>
              <a:t>сборы, безвозмездные</a:t>
            </a:r>
          </a:p>
          <a:p>
            <a:pPr algn="ctr"/>
            <a:r>
              <a:rPr lang="ru-RU" sz="1400" b="1" dirty="0"/>
              <a:t>поступления)</a:t>
            </a:r>
            <a:endParaRPr lang="ru-RU" sz="1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55673" y="4442859"/>
            <a:ext cx="2855255" cy="223224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Дефицит</a:t>
            </a:r>
          </a:p>
          <a:p>
            <a:pPr algn="ctr"/>
            <a:r>
              <a:rPr lang="ru-RU" sz="1400" b="1" dirty="0"/>
              <a:t>это превышение расходов над</a:t>
            </a:r>
          </a:p>
          <a:p>
            <a:pPr algn="ctr"/>
            <a:r>
              <a:rPr lang="ru-RU" sz="1400" b="1" dirty="0"/>
              <a:t>доходами (необходимы</a:t>
            </a:r>
          </a:p>
          <a:p>
            <a:pPr algn="ctr"/>
            <a:r>
              <a:rPr lang="ru-RU" sz="1400" b="1" dirty="0"/>
              <a:t>источники покрытия дефицита,</a:t>
            </a:r>
          </a:p>
          <a:p>
            <a:pPr algn="ctr"/>
            <a:r>
              <a:rPr lang="ru-RU" sz="1400" b="1" dirty="0"/>
              <a:t>можно, например, использовать</a:t>
            </a:r>
          </a:p>
          <a:p>
            <a:pPr algn="ctr"/>
            <a:r>
              <a:rPr lang="ru-RU" sz="1400" b="1" dirty="0"/>
              <a:t>остатки средств или привлечь</a:t>
            </a:r>
          </a:p>
          <a:p>
            <a:pPr algn="ctr"/>
            <a:r>
              <a:rPr lang="ru-RU" sz="1400" b="1" dirty="0"/>
              <a:t>средства в долг)</a:t>
            </a:r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9166" y="4437112"/>
            <a:ext cx="2906689" cy="223224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Профицит</a:t>
            </a:r>
          </a:p>
          <a:p>
            <a:pPr algn="ctr"/>
            <a:r>
              <a:rPr lang="ru-RU" sz="1600" b="1" dirty="0"/>
              <a:t>это превышение доходов над</a:t>
            </a:r>
          </a:p>
          <a:p>
            <a:pPr algn="ctr"/>
            <a:r>
              <a:rPr lang="ru-RU" sz="1600" b="1" dirty="0"/>
              <a:t>расходами (</a:t>
            </a:r>
            <a:r>
              <a:rPr lang="ru-RU" sz="1600" b="1" dirty="0" smtClean="0"/>
              <a:t>можно накапливать </a:t>
            </a:r>
            <a:r>
              <a:rPr lang="ru-RU" sz="1600" b="1" dirty="0"/>
              <a:t>резервы, </a:t>
            </a:r>
            <a:r>
              <a:rPr lang="ru-RU" sz="1600" b="1" dirty="0" smtClean="0"/>
              <a:t>погашать имеющиеся </a:t>
            </a:r>
            <a:r>
              <a:rPr lang="ru-RU" sz="1600" b="1" dirty="0"/>
              <a:t>долги)</a:t>
            </a:r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07137" y="712099"/>
            <a:ext cx="2952328" cy="26087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</a:t>
            </a:r>
          </a:p>
          <a:p>
            <a:pPr algn="ctr"/>
            <a:r>
              <a:rPr lang="ru-RU" sz="1400" b="1" dirty="0"/>
              <a:t>это выплачиваемые из </a:t>
            </a:r>
            <a:r>
              <a:rPr lang="ru-RU" sz="1400" b="1" dirty="0" smtClean="0"/>
              <a:t>бюджета денежные средства (социальные выплаты населению</a:t>
            </a:r>
            <a:r>
              <a:rPr lang="ru-RU" sz="1400" b="1" dirty="0"/>
              <a:t>, </a:t>
            </a:r>
            <a:r>
              <a:rPr lang="ru-RU" sz="1400" b="1" dirty="0" smtClean="0"/>
              <a:t>содержание муниципальных учреждений (</a:t>
            </a:r>
            <a:r>
              <a:rPr lang="ru-RU" sz="1400" b="1" dirty="0"/>
              <a:t>образование, культура и др</a:t>
            </a:r>
            <a:r>
              <a:rPr lang="ru-RU" sz="1400" b="1" dirty="0" smtClean="0"/>
              <a:t>.), молодежная </a:t>
            </a:r>
            <a:r>
              <a:rPr lang="ru-RU" sz="1400" b="1" dirty="0"/>
              <a:t>политика</a:t>
            </a:r>
            <a:r>
              <a:rPr lang="ru-RU" sz="1400" b="1" dirty="0" smtClean="0"/>
              <a:t>, физическая </a:t>
            </a:r>
            <a:r>
              <a:rPr lang="ru-RU" sz="1400" b="1" dirty="0"/>
              <a:t>культура и спорт</a:t>
            </a:r>
            <a:r>
              <a:rPr lang="ru-RU" sz="1400" b="1" dirty="0" smtClean="0"/>
              <a:t>, капитальное строительство, ЖКХ </a:t>
            </a:r>
            <a:r>
              <a:rPr lang="ru-RU" sz="1400" b="1" dirty="0"/>
              <a:t>и другие расходы)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0330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>
            <a:extLst>
              <a:ext uri="{FF2B5EF4-FFF2-40B4-BE49-F238E27FC236}">
                <a16:creationId xmlns="" xmlns:a16="http://schemas.microsoft.com/office/drawing/2014/main" id="{09A8C1F8-0724-48FA-A16F-D974627260B2}"/>
              </a:ext>
            </a:extLst>
          </p:cNvPr>
          <p:cNvSpPr txBox="1">
            <a:spLocks/>
          </p:cNvSpPr>
          <p:nvPr/>
        </p:nvSpPr>
        <p:spPr>
          <a:xfrm>
            <a:off x="1043608" y="332656"/>
            <a:ext cx="7211144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характеристики бюджета за 2019 год,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тыс.руб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378" y="3048946"/>
            <a:ext cx="1728192" cy="792088"/>
          </a:xfrm>
          <a:prstGeom prst="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soft" dir="t"/>
          </a:scene3d>
          <a:sp3d>
            <a:bevelT w="165100" prst="coolSlant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5445224"/>
            <a:ext cx="1728192" cy="9361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soft" dir="t"/>
          </a:scene3d>
          <a:sp3d>
            <a:bevelT w="165100" prst="coolSlant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ДЕФИЦИТ/ ПРОФИЦИТ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(-/+)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273826"/>
            <a:ext cx="1728192" cy="7920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soft" dir="t"/>
          </a:scene3d>
          <a:sp3d>
            <a:bevelT w="165100" prst="coolSlant"/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686083" y="2060848"/>
            <a:ext cx="1949388" cy="57606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План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788024" y="2060848"/>
            <a:ext cx="1949388" cy="57606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Факт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876256" y="2060848"/>
            <a:ext cx="2088232" cy="57606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% исполнения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2852226" y="3263212"/>
            <a:ext cx="1692188" cy="606220"/>
          </a:xfrm>
          <a:prstGeom prst="flowChartMagneticDis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1 467 815,279</a:t>
            </a:r>
            <a:endParaRPr lang="ru-RU" dirty="0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4916624" y="3263212"/>
            <a:ext cx="1692188" cy="606220"/>
          </a:xfrm>
          <a:prstGeom prst="flowChartMagneticDis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1 477 </a:t>
            </a:r>
            <a:r>
              <a:rPr lang="ru-RU" dirty="0" smtClean="0"/>
              <a:t>854,892 </a:t>
            </a:r>
            <a:endParaRPr lang="ru-RU" dirty="0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7074278" y="3233191"/>
            <a:ext cx="1692188" cy="606220"/>
          </a:xfrm>
          <a:prstGeom prst="flowChartMagneticDis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100,7</a:t>
            </a:r>
            <a:endParaRPr lang="ru-RU" dirty="0"/>
          </a:p>
        </p:txBody>
      </p:sp>
      <p:sp>
        <p:nvSpPr>
          <p:cNvPr id="12" name="Блок-схема: магнитный диск 11"/>
          <p:cNvSpPr/>
          <p:nvPr/>
        </p:nvSpPr>
        <p:spPr>
          <a:xfrm>
            <a:off x="2828392" y="4465441"/>
            <a:ext cx="1692188" cy="606220"/>
          </a:xfrm>
          <a:prstGeom prst="flowChartMagneticDisk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1 474 457,596</a:t>
            </a:r>
            <a:endParaRPr lang="ru-RU" dirty="0"/>
          </a:p>
        </p:txBody>
      </p:sp>
      <p:sp>
        <p:nvSpPr>
          <p:cNvPr id="13" name="Блок-схема: магнитный диск 12"/>
          <p:cNvSpPr/>
          <p:nvPr/>
        </p:nvSpPr>
        <p:spPr>
          <a:xfrm>
            <a:off x="2828392" y="5757326"/>
            <a:ext cx="1692188" cy="606220"/>
          </a:xfrm>
          <a:prstGeom prst="flowChartMagneticDisk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-6 642,317</a:t>
            </a:r>
            <a:endParaRPr lang="ru-RU" dirty="0"/>
          </a:p>
        </p:txBody>
      </p:sp>
      <p:sp>
        <p:nvSpPr>
          <p:cNvPr id="14" name="Блок-схема: магнитный диск 13"/>
          <p:cNvSpPr/>
          <p:nvPr/>
        </p:nvSpPr>
        <p:spPr>
          <a:xfrm>
            <a:off x="4916624" y="4465441"/>
            <a:ext cx="1692188" cy="606220"/>
          </a:xfrm>
          <a:prstGeom prst="flowChartMagneticDisk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1 468 206,891</a:t>
            </a:r>
            <a:endParaRPr lang="ru-RU" dirty="0"/>
          </a:p>
        </p:txBody>
      </p:sp>
      <p:sp>
        <p:nvSpPr>
          <p:cNvPr id="15" name="Блок-схема: магнитный диск 14"/>
          <p:cNvSpPr/>
          <p:nvPr/>
        </p:nvSpPr>
        <p:spPr>
          <a:xfrm>
            <a:off x="7074278" y="4508174"/>
            <a:ext cx="1692188" cy="606220"/>
          </a:xfrm>
          <a:prstGeom prst="flowChartMagneticDisk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99,6</a:t>
            </a:r>
            <a:endParaRPr lang="ru-RU" dirty="0"/>
          </a:p>
        </p:txBody>
      </p:sp>
      <p:sp>
        <p:nvSpPr>
          <p:cNvPr id="16" name="Блок-схема: магнитный диск 15"/>
          <p:cNvSpPr/>
          <p:nvPr/>
        </p:nvSpPr>
        <p:spPr>
          <a:xfrm>
            <a:off x="4916624" y="5757326"/>
            <a:ext cx="1692188" cy="606220"/>
          </a:xfrm>
          <a:prstGeom prst="flowChartMagneticDisk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+9 648,001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30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0889184"/>
              </p:ext>
            </p:extLst>
          </p:nvPr>
        </p:nvGraphicFramePr>
        <p:xfrm>
          <a:off x="0" y="1600200"/>
          <a:ext cx="86868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09A8C1F8-0724-48FA-A16F-D974627260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7544" y="283087"/>
            <a:ext cx="8229600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доходов районного бюджета за 2019 год, </a:t>
            </a:r>
            <a:r>
              <a:rPr lang="ru-RU" sz="2000" b="1" dirty="0" err="1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тыс.руб</a:t>
            </a:r>
            <a:r>
              <a:rPr lang="ru-RU" sz="2000" b="1" dirty="0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b="1" dirty="0">
              <a:solidFill>
                <a:schemeClr val="accent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16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09A8C1F8-0724-48FA-A16F-D974627260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1600" y="260648"/>
            <a:ext cx="7355160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и неналоговые доходы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61118817"/>
              </p:ext>
            </p:extLst>
          </p:nvPr>
        </p:nvGraphicFramePr>
        <p:xfrm>
          <a:off x="734888" y="1916832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456BAF5-2FB4-4559-9FCB-AC50CBBF227B}"/>
              </a:ext>
            </a:extLst>
          </p:cNvPr>
          <p:cNvSpPr txBox="1"/>
          <p:nvPr/>
        </p:nvSpPr>
        <p:spPr>
          <a:xfrm>
            <a:off x="1115616" y="1340767"/>
            <a:ext cx="1152128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0745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7936348"/>
              </p:ext>
            </p:extLst>
          </p:nvPr>
        </p:nvGraphicFramePr>
        <p:xfrm>
          <a:off x="251520" y="1628800"/>
          <a:ext cx="8424936" cy="5203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09A8C1F8-0724-48FA-A16F-D974627260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3608" y="332656"/>
            <a:ext cx="7211144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Структура налоговых доходов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456BAF5-2FB4-4559-9FCB-AC50CBBF227B}"/>
              </a:ext>
            </a:extLst>
          </p:cNvPr>
          <p:cNvSpPr txBox="1"/>
          <p:nvPr/>
        </p:nvSpPr>
        <p:spPr>
          <a:xfrm>
            <a:off x="7562760" y="945594"/>
            <a:ext cx="1389654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764573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4886657"/>
              </p:ext>
            </p:extLst>
          </p:nvPr>
        </p:nvGraphicFramePr>
        <p:xfrm>
          <a:off x="251520" y="1555050"/>
          <a:ext cx="8892480" cy="5277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09A8C1F8-0724-48FA-A16F-D974627260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3608" y="332656"/>
            <a:ext cx="7211144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Структура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неналоговых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доходов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456BAF5-2FB4-4559-9FCB-AC50CBBF227B}"/>
              </a:ext>
            </a:extLst>
          </p:cNvPr>
          <p:cNvSpPr txBox="1"/>
          <p:nvPr/>
        </p:nvSpPr>
        <p:spPr>
          <a:xfrm>
            <a:off x="7991872" y="908720"/>
            <a:ext cx="1152128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4070837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8402168"/>
              </p:ext>
            </p:extLst>
          </p:nvPr>
        </p:nvGraphicFramePr>
        <p:xfrm>
          <a:off x="0" y="1196752"/>
          <a:ext cx="9144000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4">
            <a:extLst>
              <a:ext uri="{FF2B5EF4-FFF2-40B4-BE49-F238E27FC236}">
                <a16:creationId xmlns="" xmlns:a16="http://schemas.microsoft.com/office/drawing/2014/main" id="{09A8C1F8-0724-48FA-A16F-D974627260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7504" y="162798"/>
            <a:ext cx="8784976" cy="7386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расходов районного бюджета за 2019 год, </a:t>
            </a:r>
            <a:r>
              <a:rPr lang="ru-RU" sz="1800" b="1" dirty="0" err="1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тыс.руб</a:t>
            </a:r>
            <a:r>
              <a:rPr lang="ru-RU" sz="1800" b="1" dirty="0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800" b="1" dirty="0">
              <a:solidFill>
                <a:schemeClr val="accent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44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259</Words>
  <Application>Microsoft Office PowerPoint</Application>
  <PresentationFormat>Экран (4:3)</PresentationFormat>
  <Paragraphs>87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Уважаемые жители  Джанкойского муниципального района!</vt:lpstr>
      <vt:lpstr>Основные понятия</vt:lpstr>
      <vt:lpstr>Презентация PowerPoint</vt:lpstr>
      <vt:lpstr>Структура доходов районного бюджета за 2019 год, тыс.руб.</vt:lpstr>
      <vt:lpstr>Налоговые и неналоговые доходы</vt:lpstr>
      <vt:lpstr>Структура налоговых доходов</vt:lpstr>
      <vt:lpstr>Структура неналоговых доходов</vt:lpstr>
      <vt:lpstr>Структура расходов районного бюджета за 2019 год, тыс.руб.</vt:lpstr>
      <vt:lpstr>Ведомственная структура расходов районного бюджета за 2019 год, тыс.руб.</vt:lpstr>
      <vt:lpstr>Контактная информация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PC2</dc:creator>
  <cp:lastModifiedBy>PC2</cp:lastModifiedBy>
  <cp:revision>58</cp:revision>
  <dcterms:created xsi:type="dcterms:W3CDTF">2020-04-23T08:31:36Z</dcterms:created>
  <dcterms:modified xsi:type="dcterms:W3CDTF">2020-05-21T11:47:02Z</dcterms:modified>
</cp:coreProperties>
</file>