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theme/themeOverride4.xml" ContentType="application/vnd.openxmlformats-officedocument.themeOverride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12.xml" ContentType="application/vnd.openxmlformats-officedocument.drawingml.chart+xml"/>
  <Override PartName="/ppt/theme/themeOverride5.xml" ContentType="application/vnd.openxmlformats-officedocument.themeOverride+xml"/>
  <Override PartName="/ppt/drawings/drawing3.xml" ContentType="application/vnd.openxmlformats-officedocument.drawingml.chartshapes+xml"/>
  <Override PartName="/ppt/charts/chart13.xml" ContentType="application/vnd.openxmlformats-officedocument.drawingml.chart+xml"/>
  <Override PartName="/ppt/theme/themeOverride6.xml" ContentType="application/vnd.openxmlformats-officedocument.themeOverride+xml"/>
  <Override PartName="/ppt/charts/chart14.xml" ContentType="application/vnd.openxmlformats-officedocument.drawingml.chart+xml"/>
  <Override PartName="/ppt/theme/themeOverride7.xml" ContentType="application/vnd.openxmlformats-officedocument.themeOverride+xml"/>
  <Override PartName="/ppt/charts/chart15.xml" ContentType="application/vnd.openxmlformats-officedocument.drawingml.chart+xml"/>
  <Override PartName="/ppt/theme/themeOverride8.xml" ContentType="application/vnd.openxmlformats-officedocument.themeOverride+xml"/>
  <Override PartName="/ppt/media/image27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  <Override PartName="/ppt/charts/colors11.xml" ContentType="application/vnd.ms-office.chartcolorstyle+xml"/>
  <Override PartName="/ppt/charts/style11.xml" ContentType="application/vnd.ms-office.chartstyle+xml"/>
  <Override PartName="/ppt/charts/colors12.xml" ContentType="application/vnd.ms-office.chartcolorstyle+xml"/>
  <Override PartName="/ppt/charts/style12.xml" ContentType="application/vnd.ms-office.chartstyle+xml"/>
  <Override PartName="/ppt/charts/colors13.xml" ContentType="application/vnd.ms-office.chartcolorstyle+xml"/>
  <Override PartName="/ppt/charts/style1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29"/>
  </p:notesMasterIdLst>
  <p:sldIdLst>
    <p:sldId id="256" r:id="rId2"/>
    <p:sldId id="28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6" r:id="rId11"/>
    <p:sldId id="277" r:id="rId12"/>
    <p:sldId id="278" r:id="rId13"/>
    <p:sldId id="279" r:id="rId14"/>
    <p:sldId id="265" r:id="rId15"/>
    <p:sldId id="266" r:id="rId16"/>
    <p:sldId id="267" r:id="rId17"/>
    <p:sldId id="268" r:id="rId18"/>
    <p:sldId id="269" r:id="rId19"/>
    <p:sldId id="283" r:id="rId20"/>
    <p:sldId id="270" r:id="rId21"/>
    <p:sldId id="280" r:id="rId22"/>
    <p:sldId id="281" r:id="rId23"/>
    <p:sldId id="271" r:id="rId24"/>
    <p:sldId id="272" r:id="rId25"/>
    <p:sldId id="273" r:id="rId26"/>
    <p:sldId id="275" r:id="rId27"/>
    <p:sldId id="282" r:id="rId28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60323" autoAdjust="0"/>
  </p:normalViewPr>
  <p:slideViewPr>
    <p:cSldViewPr>
      <p:cViewPr varScale="1">
        <p:scale>
          <a:sx n="88" d="100"/>
          <a:sy n="88" d="100"/>
        </p:scale>
        <p:origin x="-540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4.xml"/><Relationship Id="rId5" Type="http://schemas.microsoft.com/office/2011/relationships/chartStyle" Target="style9.xml"/><Relationship Id="rId4" Type="http://schemas.microsoft.com/office/2011/relationships/chartColorStyle" Target="colors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5.xml"/><Relationship Id="rId5" Type="http://schemas.microsoft.com/office/2011/relationships/chartStyle" Target="style10.xml"/><Relationship Id="rId4" Type="http://schemas.microsoft.com/office/2011/relationships/chartColorStyle" Target="colors10.xml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ColorStyle" Target="colors11.xml"/><Relationship Id="rId2" Type="http://schemas.openxmlformats.org/officeDocument/2006/relationships/package" Target="../embeddings/Microsoft_Excel_Worksheet13.xlsx"/><Relationship Id="rId1" Type="http://schemas.openxmlformats.org/officeDocument/2006/relationships/themeOverride" Target="../theme/themeOverride6.xml"/><Relationship Id="rId4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ColorStyle" Target="colors12.xml"/><Relationship Id="rId2" Type="http://schemas.openxmlformats.org/officeDocument/2006/relationships/package" Target="../embeddings/Microsoft_Excel_Worksheet14.xlsx"/><Relationship Id="rId1" Type="http://schemas.openxmlformats.org/officeDocument/2006/relationships/themeOverride" Target="../theme/themeOverride7.xml"/><Relationship Id="rId4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ColorStyle" Target="colors13.xml"/><Relationship Id="rId2" Type="http://schemas.openxmlformats.org/officeDocument/2006/relationships/package" Target="../embeddings/Microsoft_Excel_Worksheet15.xlsx"/><Relationship Id="rId1" Type="http://schemas.openxmlformats.org/officeDocument/2006/relationships/themeOverride" Target="../theme/themeOverride8.xml"/><Relationship Id="rId4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Relationship Id="rId4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Relationship Id="rId4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 smtClean="0">
                <a:solidFill>
                  <a:schemeClr val="tx1"/>
                </a:solidFill>
              </a:rPr>
              <a:t>2019 </a:t>
            </a:r>
            <a:r>
              <a:rPr lang="ru-RU" sz="1400" dirty="0">
                <a:solidFill>
                  <a:schemeClr val="tx1"/>
                </a:solidFill>
              </a:rPr>
              <a:t>год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30"/>
      <c:rotY val="58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6.0587077350625289E-2"/>
          <c:w val="1"/>
          <c:h val="0.8575641255070388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explosion val="13"/>
            <c:spPr>
              <a:solidFill>
                <a:srgbClr val="2E5369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E833BF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2"/>
                <c:pt idx="0">
                  <c:v>0.34</c:v>
                </c:pt>
                <c:pt idx="1">
                  <c:v>0.66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629113668483747"/>
          <c:y val="0.1267441497236608"/>
          <c:w val="0.85806783767413686"/>
          <c:h val="0.8046071204060986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4518400"/>
        <c:axId val="104519936"/>
        <c:axId val="0"/>
      </c:bar3DChart>
      <c:catAx>
        <c:axId val="104518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519936"/>
        <c:crosses val="autoZero"/>
        <c:auto val="1"/>
        <c:lblAlgn val="ctr"/>
        <c:lblOffset val="100"/>
        <c:noMultiLvlLbl val="0"/>
      </c:catAx>
      <c:valAx>
        <c:axId val="10451993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0451840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 годам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4061630080330868"/>
          <c:y val="0"/>
        </c:manualLayout>
      </c:layout>
      <c:overlay val="0"/>
      <c:spPr>
        <a:noFill/>
        <a:ln>
          <a:solidFill>
            <a:sysClr val="window" lastClr="FFFFFF">
              <a:lumMod val="65000"/>
            </a:sys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  <a:ln>
          <a:noFill/>
        </a:ln>
        <a:effectLst/>
        <a:sp3d/>
      </c:spPr>
    </c:floor>
    <c:side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sideWall>
    <c:back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472859251968502"/>
          <c:y val="4.4799948031499254E-2"/>
          <c:w val="0.85806783767413686"/>
          <c:h val="0.8916349815083711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rgbClr val="31B4E6">
                <a:lumMod val="5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6615563</c:v>
                </c:pt>
                <c:pt idx="1">
                  <c:v>4129758</c:v>
                </c:pt>
                <c:pt idx="2">
                  <c:v>3875674</c:v>
                </c:pt>
                <c:pt idx="3">
                  <c:v>3769153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#,##0.0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rgbClr val="31B4E6">
                <a:lumMod val="60000"/>
                <a:lumOff val="4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Лист1!$D$2:$D$5</c:f>
              <c:numCache>
                <c:formatCode>#,##0</c:formatCode>
                <c:ptCount val="4"/>
                <c:pt idx="0">
                  <c:v>174698</c:v>
                </c:pt>
                <c:pt idx="1">
                  <c:v>192744</c:v>
                </c:pt>
                <c:pt idx="2">
                  <c:v>192744</c:v>
                </c:pt>
                <c:pt idx="3">
                  <c:v>192744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gapDepth val="30"/>
        <c:shape val="cylinder"/>
        <c:axId val="124215680"/>
        <c:axId val="124217984"/>
        <c:axId val="0"/>
      </c:bar3DChart>
      <c:catAx>
        <c:axId val="1242156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рублей</a:t>
                </a:r>
                <a:endParaRPr lang="ru-RU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87983587598425195"/>
              <c:y val="0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4217984"/>
        <c:crosses val="autoZero"/>
        <c:auto val="1"/>
        <c:lblAlgn val="ctr"/>
        <c:lblOffset val="100"/>
        <c:noMultiLvlLbl val="0"/>
      </c:catAx>
      <c:valAx>
        <c:axId val="124217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4215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solidFill>
            <a:sysClr val="window" lastClr="FFFFFF">
              <a:lumMod val="65000"/>
            </a:sys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>
      <a:glow>
        <a:schemeClr val="accent1"/>
      </a:glow>
      <a:outerShdw blurRad="50800" dist="50800" dir="6000000" sx="1000" sy="1000" algn="ctr" rotWithShape="0">
        <a:srgbClr val="000000"/>
      </a:outerShdw>
    </a:effectLst>
  </c:spPr>
  <c:txPr>
    <a:bodyPr/>
    <a:lstStyle/>
    <a:p>
      <a:pPr>
        <a:defRPr sz="1200"/>
      </a:pPr>
      <a:endParaRPr lang="ru-RU"/>
    </a:p>
  </c:txPr>
  <c:externalData r:id="rId2">
    <c:autoUpdate val="0"/>
  </c:externalData>
  <c:userShapes r:id="rId3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 годам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7152273304546607"/>
          <c:y val="4.2187497404804541E-2"/>
        </c:manualLayout>
      </c:layout>
      <c:overlay val="0"/>
      <c:spPr>
        <a:noFill/>
        <a:ln>
          <a:solidFill>
            <a:sysClr val="window" lastClr="FFFFFF">
              <a:lumMod val="65000"/>
            </a:sys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  <a:ln>
          <a:noFill/>
        </a:ln>
        <a:effectLst/>
        <a:sp3d/>
      </c:spPr>
    </c:floor>
    <c:side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sideWall>
    <c:back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472859251968502"/>
          <c:y val="4.4799948031499254E-2"/>
          <c:w val="0.85806783767413686"/>
          <c:h val="0.8916349815083711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Общегосударственные расходы</c:v>
                </c:pt>
              </c:strCache>
            </c:strRef>
          </c:tx>
          <c:spPr>
            <a:solidFill>
              <a:srgbClr val="31B4E6">
                <a:lumMod val="5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5350735.95</c:v>
                </c:pt>
                <c:pt idx="1">
                  <c:v>3702787.23</c:v>
                </c:pt>
                <c:pt idx="2">
                  <c:v>3106694.57</c:v>
                </c:pt>
                <c:pt idx="3">
                  <c:v>3078849.85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Национальная оборона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Лист1!$C$2:$C$5</c:f>
              <c:numCache>
                <c:formatCode>#,##0.00</c:formatCode>
                <c:ptCount val="4"/>
                <c:pt idx="0">
                  <c:v>172447.81</c:v>
                </c:pt>
                <c:pt idx="1">
                  <c:v>190828</c:v>
                </c:pt>
                <c:pt idx="2">
                  <c:v>190828</c:v>
                </c:pt>
                <c:pt idx="3">
                  <c:v>190828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Национальная экономика</c:v>
                </c:pt>
              </c:strCache>
            </c:strRef>
          </c:tx>
          <c:spPr>
            <a:solidFill>
              <a:srgbClr val="31B4E6">
                <a:lumMod val="60000"/>
                <a:lumOff val="4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Лист1!$D$2:$D$5</c:f>
              <c:numCache>
                <c:formatCode>#,##0.00</c:formatCode>
                <c:ptCount val="4"/>
                <c:pt idx="0">
                  <c:v>23755.03</c:v>
                </c:pt>
                <c:pt idx="1">
                  <c:v>10000</c:v>
                </c:pt>
                <c:pt idx="2">
                  <c:v>295841</c:v>
                </c:pt>
                <c:pt idx="3">
                  <c:v>10000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Лист1!$E$2:$E$5</c:f>
              <c:numCache>
                <c:formatCode>#,##0.00</c:formatCode>
                <c:ptCount val="4"/>
                <c:pt idx="0">
                  <c:v>1000</c:v>
                </c:pt>
                <c:pt idx="1">
                  <c:v>1000</c:v>
                </c:pt>
                <c:pt idx="2">
                  <c:v>1000</c:v>
                </c:pt>
                <c:pt idx="3">
                  <c:v>1000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Образование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 formatCode="#,##0.00">
                  <c:v>13000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Культура, кинематография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Лист1!$G$2:$G$5</c:f>
              <c:numCache>
                <c:formatCode>#,##0.00</c:formatCode>
                <c:ptCount val="4"/>
                <c:pt idx="0">
                  <c:v>3589323</c:v>
                </c:pt>
                <c:pt idx="1">
                  <c:v>2561848.77</c:v>
                </c:pt>
                <c:pt idx="2">
                  <c:v>2539814</c:v>
                </c:pt>
                <c:pt idx="3">
                  <c:v>2674377.7000000002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Социальная политика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Лист1!$H$2:$H$5</c:f>
              <c:numCache>
                <c:formatCode>#,##0.00</c:formatCode>
                <c:ptCount val="4"/>
                <c:pt idx="0">
                  <c:v>30862.560000000001</c:v>
                </c:pt>
                <c:pt idx="1">
                  <c:v>31082</c:v>
                </c:pt>
                <c:pt idx="2">
                  <c:v>31082</c:v>
                </c:pt>
                <c:pt idx="3">
                  <c:v>3082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Условные расходы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Лист1!$I$2:$I$5</c:f>
              <c:numCache>
                <c:formatCode>General</c:formatCode>
                <c:ptCount val="4"/>
                <c:pt idx="2" formatCode="#,##0.00">
                  <c:v>153141.43</c:v>
                </c:pt>
                <c:pt idx="3" formatCode="#,##0.00">
                  <c:v>304915.45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gapDepth val="30"/>
        <c:shape val="cylinder"/>
        <c:axId val="148388480"/>
        <c:axId val="148390272"/>
        <c:axId val="0"/>
      </c:bar3DChart>
      <c:catAx>
        <c:axId val="1483884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8390272"/>
        <c:crosses val="autoZero"/>
        <c:auto val="1"/>
        <c:lblAlgn val="ctr"/>
        <c:lblOffset val="100"/>
        <c:noMultiLvlLbl val="0"/>
      </c:catAx>
      <c:valAx>
        <c:axId val="148390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#,##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8388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0203378709017306"/>
          <c:y val="1.4453739268347884E-3"/>
          <c:w val="0.29796623717489862"/>
          <c:h val="0.40735513848913163"/>
        </c:manualLayout>
      </c:layout>
      <c:overlay val="0"/>
      <c:spPr>
        <a:noFill/>
        <a:ln>
          <a:solidFill>
            <a:srgbClr val="E833BF"/>
          </a:solidFill>
        </a:ln>
        <a:effectLst/>
      </c:spPr>
      <c:txPr>
        <a:bodyPr rot="0" spcFirstLastPara="1" vertOverflow="ellipsis" vert="horz" wrap="square" anchor="b" anchorCtr="0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>
      <a:glow>
        <a:schemeClr val="accent1"/>
      </a:glow>
      <a:outerShdw blurRad="50800" dist="50800" dir="6000000" sx="1000" sy="1000" algn="ctr" rotWithShape="0">
        <a:srgbClr val="000000"/>
      </a:outerShdw>
    </a:effectLst>
  </c:spPr>
  <c:txPr>
    <a:bodyPr/>
    <a:lstStyle/>
    <a:p>
      <a:pPr>
        <a:defRPr sz="1200"/>
      </a:pPr>
      <a:endParaRPr lang="ru-RU"/>
    </a:p>
  </c:txPr>
  <c:externalData r:id="rId2">
    <c:autoUpdate val="0"/>
  </c:externalData>
  <c:userShapes r:id="rId3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  <a:endParaRPr lang="ru-RU" sz="1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44019062235864587"/>
          <c:y val="0"/>
        </c:manualLayout>
      </c:layout>
      <c:overlay val="0"/>
      <c:spPr>
        <a:noFill/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title>
    <c:autoTitleDeleted val="0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6596214946815864E-2"/>
          <c:y val="0.10482571257540176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rgbClr val="353535">
                  <a:lumMod val="60000"/>
                  <a:lumOff val="4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C0504D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rgbClr val="F79646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explosion val="13"/>
            <c:spPr>
              <a:solidFill>
                <a:srgbClr val="CFE2E7">
                  <a:lumMod val="5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rgbClr val="1F497D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1"/>
              <c:layout>
                <c:manualLayout>
                  <c:x val="5.5084745762711815E-2"/>
                  <c:y val="-4.6874997116449491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3785310734463304E-2"/>
                  <c:y val="-5.624999653973947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0.56999999999999995</c:v>
                </c:pt>
                <c:pt idx="1">
                  <c:v>2.9000000000000001E-2</c:v>
                </c:pt>
                <c:pt idx="2">
                  <c:v>2E-3</c:v>
                </c:pt>
                <c:pt idx="3" formatCode="0.00%">
                  <c:v>2.0000000000000001E-4</c:v>
                </c:pt>
                <c:pt idx="4">
                  <c:v>0.39400000000000002</c:v>
                </c:pt>
                <c:pt idx="5">
                  <c:v>5.0000000000000001E-3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2099403888073316E-2"/>
          <c:y val="0.85837217898793194"/>
          <c:w val="0.8558010810089417"/>
          <c:h val="0.127565321877133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год</a:t>
            </a:r>
            <a:endParaRPr lang="ru-RU" sz="1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44019066214284197"/>
          <c:y val="4.0540540540540543E-2"/>
        </c:manualLayout>
      </c:layout>
      <c:overlay val="0"/>
      <c:spPr>
        <a:noFill/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6596214946815864E-2"/>
          <c:y val="0.10482571257540176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rgbClr val="C0504D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C0504D">
                  <a:lumMod val="60000"/>
                  <a:lumOff val="4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rgbClr val="F79646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explosion val="13"/>
            <c:spPr>
              <a:solidFill>
                <a:srgbClr val="EEECE1">
                  <a:lumMod val="5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rgbClr val="1F497D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1"/>
              <c:layout>
                <c:manualLayout>
                  <c:x val="5.5084745762711815E-2"/>
                  <c:y val="-4.6874997116449491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3785310734463304E-2"/>
                  <c:y val="-5.624999653973947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Условные расходы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0.49199999999999999</c:v>
                </c:pt>
                <c:pt idx="1">
                  <c:v>0.03</c:v>
                </c:pt>
                <c:pt idx="2">
                  <c:v>1E-3</c:v>
                </c:pt>
                <c:pt idx="3" formatCode="0.00%">
                  <c:v>2.0000000000000001E-4</c:v>
                </c:pt>
                <c:pt idx="4">
                  <c:v>0.40200000000000002</c:v>
                </c:pt>
                <c:pt idx="5">
                  <c:v>5.0000000000000001E-3</c:v>
                </c:pt>
                <c:pt idx="6">
                  <c:v>2.4E-2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7243466045617535"/>
          <c:w val="0.99986887761911114"/>
          <c:h val="0.127565321877133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</a:t>
            </a:r>
            <a:endParaRPr lang="ru-RU" sz="1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44019062235864587"/>
          <c:y val="0"/>
        </c:manualLayout>
      </c:layout>
      <c:overlay val="0"/>
      <c:spPr>
        <a:noFill/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title>
    <c:autoTitleDeleted val="0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22459851416878E-2"/>
          <c:y val="0.10482576101412101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rgbClr val="31B4E6">
                  <a:lumMod val="60000"/>
                  <a:lumOff val="4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explosion val="22"/>
            <c:spPr>
              <a:solidFill>
                <a:srgbClr val="9BBB59">
                  <a:lumMod val="60000"/>
                  <a:lumOff val="4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rgbClr val="F79646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explosion val="13"/>
            <c:spPr>
              <a:solidFill>
                <a:srgbClr val="CFE2E7">
                  <a:lumMod val="2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rgbClr val="1F497D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1"/>
              <c:layout>
                <c:manualLayout>
                  <c:x val="5.5084745762711815E-2"/>
                  <c:y val="-4.6874997116449491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3785310734463304E-2"/>
                  <c:y val="-5.624999653973947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Условные расходы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0.48899999999999999</c:v>
                </c:pt>
                <c:pt idx="1">
                  <c:v>0.03</c:v>
                </c:pt>
                <c:pt idx="2">
                  <c:v>2E-3</c:v>
                </c:pt>
                <c:pt idx="3" formatCode="0.00%">
                  <c:v>2.0000000000000001E-4</c:v>
                </c:pt>
                <c:pt idx="4">
                  <c:v>0.42499999999999999</c:v>
                </c:pt>
                <c:pt idx="5">
                  <c:v>5.0000000000000001E-3</c:v>
                </c:pt>
                <c:pt idx="6">
                  <c:v>4.9000000000000002E-2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7014658125361445E-2"/>
          <c:y val="0.86485882446512363"/>
          <c:w val="0.84591407535922414"/>
          <c:h val="0.127565321877133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2020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0.38094017094017096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58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6.0587077350625289E-2"/>
          <c:w val="1"/>
          <c:h val="0.8575641255070388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2E5369">
                <a:lumMod val="75000"/>
              </a:srgbClr>
            </a:solidFill>
          </c:spPr>
          <c:dPt>
            <c:idx val="0"/>
            <c:bubble3D val="0"/>
            <c:explosion val="13"/>
            <c:spPr>
              <a:solidFill>
                <a:srgbClr val="2E5369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E833BF">
                  <a:lumMod val="60000"/>
                  <a:lumOff val="4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0.36</c:v>
                </c:pt>
                <c:pt idx="1">
                  <c:v>0.64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20201 год</a:t>
            </a:r>
            <a:endParaRPr lang="ru-RU" dirty="0"/>
          </a:p>
        </c:rich>
      </c:tx>
      <c:layout>
        <c:manualLayout>
          <c:xMode val="edge"/>
          <c:yMode val="edge"/>
          <c:x val="0.40583333333333332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58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6.0587077350625289E-2"/>
          <c:w val="1"/>
          <c:h val="0.8575641255070388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CFE2E7">
                <a:lumMod val="25000"/>
              </a:srgbClr>
            </a:solidFill>
          </c:spPr>
          <c:dPt>
            <c:idx val="0"/>
            <c:bubble3D val="0"/>
            <c:explosion val="13"/>
            <c:spPr>
              <a:solidFill>
                <a:srgbClr val="CFE2E7">
                  <a:lumMod val="2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E833BF">
                  <a:lumMod val="20000"/>
                  <a:lumOff val="8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0.37</c:v>
                </c:pt>
                <c:pt idx="1">
                  <c:v>0.63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47257217847769"/>
          <c:w val="1"/>
          <c:h val="0.252742782152230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  <a:ln>
          <a:noFill/>
        </a:ln>
        <a:effectLst/>
        <a:sp3d/>
      </c:spPr>
    </c:floor>
    <c:side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sideWall>
    <c:back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406682272824005"/>
          <c:y val="2.3019560243483596E-2"/>
          <c:w val="0.85806783767413686"/>
          <c:h val="0.8916349815083711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рублей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1021021021020995E-2"/>
                  <c:y val="6.06060461450617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9519519519519465E-2"/>
                  <c:y val="-6.06060461450628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6516516516516516E-2"/>
                  <c:y val="-6.06060461450617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5015015015014795E-2"/>
                  <c:y val="-3.03030230725308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solidFill>
                  <a:schemeClr val="bg1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2631221.06</c:v>
                </c:pt>
                <c:pt idx="1">
                  <c:v>2175044</c:v>
                </c:pt>
                <c:pt idx="2">
                  <c:v>2249983</c:v>
                </c:pt>
                <c:pt idx="3">
                  <c:v>2329156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gapDepth val="30"/>
        <c:shape val="cylinder"/>
        <c:axId val="34957184"/>
        <c:axId val="34958720"/>
        <c:axId val="0"/>
      </c:bar3DChart>
      <c:catAx>
        <c:axId val="349571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958720"/>
        <c:crosses val="autoZero"/>
        <c:auto val="1"/>
        <c:lblAlgn val="ctr"/>
        <c:lblOffset val="100"/>
        <c:noMultiLvlLbl val="0"/>
      </c:catAx>
      <c:valAx>
        <c:axId val="34958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#,##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957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glow>
        <a:schemeClr val="accent1"/>
      </a:glow>
      <a:outerShdw blurRad="50800" dist="50800" dir="6000000" sx="1000" sy="1000" algn="ctr" rotWithShape="0">
        <a:srgbClr val="000000"/>
      </a:outerShdw>
    </a:effectLst>
  </c:spPr>
  <c:txPr>
    <a:bodyPr/>
    <a:lstStyle/>
    <a:p>
      <a:pPr>
        <a:defRPr sz="12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6596214946815864E-2"/>
          <c:y val="0.10482571257540176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6315789473684209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Единый сельскохозяйственный налог</c:v>
                </c:pt>
                <c:pt idx="2">
                  <c:v>Земельный налог</c:v>
                </c:pt>
                <c:pt idx="3">
                  <c:v>Государственная пошлина</c:v>
                </c:pt>
                <c:pt idx="4">
                  <c:v>Доходы, получаемые в виде арендной платы</c:v>
                </c:pt>
                <c:pt idx="5">
                  <c:v>Прочие поступления от денежных взысканий (штрафов)</c:v>
                </c:pt>
                <c:pt idx="6">
                  <c:v>Прочие неналоговые доходы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0.36299999999999999</c:v>
                </c:pt>
                <c:pt idx="1">
                  <c:v>7.0999999999999994E-2</c:v>
                </c:pt>
                <c:pt idx="2">
                  <c:v>2.5000000000000001E-2</c:v>
                </c:pt>
                <c:pt idx="3">
                  <c:v>5.0000000000000001E-3</c:v>
                </c:pt>
                <c:pt idx="4">
                  <c:v>0.35399999999999998</c:v>
                </c:pt>
                <c:pt idx="5">
                  <c:v>1E-3</c:v>
                </c:pt>
                <c:pt idx="6">
                  <c:v>0.18099999999999999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6061013527155263"/>
          <c:y val="0"/>
          <c:w val="0.23682576216434484"/>
          <c:h val="0.98390385412349768"/>
        </c:manualLayout>
      </c:layout>
      <c:overlay val="0"/>
      <c:spPr>
        <a:noFill/>
        <a:ln>
          <a:solidFill>
            <a:schemeClr val="tx1"/>
          </a:solidFill>
        </a:ln>
        <a:effectLst>
          <a:glow rad="152400">
            <a:schemeClr val="bg1"/>
          </a:glow>
        </a:effectLst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629113668483747"/>
          <c:y val="0.1267441497236608"/>
          <c:w val="0.85806783767413686"/>
          <c:h val="0.8046071204060986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0535424"/>
        <c:axId val="94830592"/>
        <c:axId val="0"/>
      </c:bar3DChart>
      <c:catAx>
        <c:axId val="70535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4830592"/>
        <c:crosses val="autoZero"/>
        <c:auto val="1"/>
        <c:lblAlgn val="ctr"/>
        <c:lblOffset val="100"/>
        <c:noMultiLvlLbl val="0"/>
      </c:catAx>
      <c:valAx>
        <c:axId val="9483059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7053542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55362816490044E-4"/>
          <c:y val="0.10482571257540176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8645833333333332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Единый сельскохозяйственный налог</c:v>
                </c:pt>
                <c:pt idx="2">
                  <c:v>Земельный налог</c:v>
                </c:pt>
                <c:pt idx="3">
                  <c:v>Государственная пошлина</c:v>
                </c:pt>
                <c:pt idx="4">
                  <c:v>Доходы, получаемые в виде арендной платы</c:v>
                </c:pt>
                <c:pt idx="5">
                  <c:v>Прочие поступления от денежных взысканий (штрафов)</c:v>
                </c:pt>
                <c:pt idx="6">
                  <c:v>Прочие неналоговые доходы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0.36799999999999999</c:v>
                </c:pt>
                <c:pt idx="1">
                  <c:v>7.0000000000000007E-2</c:v>
                </c:pt>
                <c:pt idx="2">
                  <c:v>2.5999999999999999E-2</c:v>
                </c:pt>
                <c:pt idx="3">
                  <c:v>5.0000000000000001E-3</c:v>
                </c:pt>
                <c:pt idx="4">
                  <c:v>0.35599999999999998</c:v>
                </c:pt>
                <c:pt idx="5">
                  <c:v>1E-3</c:v>
                </c:pt>
                <c:pt idx="6">
                  <c:v>0.17399999999999999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800596702755907"/>
          <c:y val="1.609614587650228E-2"/>
          <c:w val="0.23682576216434484"/>
          <c:h val="0.98390385412349768"/>
        </c:manualLayout>
      </c:layout>
      <c:overlay val="0"/>
      <c:spPr>
        <a:noFill/>
        <a:ln>
          <a:solidFill>
            <a:schemeClr val="tx1"/>
          </a:solidFill>
        </a:ln>
        <a:effectLst>
          <a:glow rad="152400">
            <a:schemeClr val="bg1"/>
          </a:glow>
        </a:effectLst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629113668483747"/>
          <c:y val="0.1267441497236608"/>
          <c:w val="0.85806783767413686"/>
          <c:h val="0.8046071204060986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7635712"/>
        <c:axId val="97637504"/>
        <c:axId val="0"/>
      </c:bar3DChart>
      <c:catAx>
        <c:axId val="97635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7637504"/>
        <c:crosses val="autoZero"/>
        <c:auto val="1"/>
        <c:lblAlgn val="ctr"/>
        <c:lblOffset val="100"/>
        <c:noMultiLvlLbl val="0"/>
      </c:catAx>
      <c:valAx>
        <c:axId val="9763750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9763571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55362816490044E-4"/>
          <c:y val="0.10482571257540176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5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5156250000000049E-2"/>
                  <c:y val="1.461988304093567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Единый сельскохозяйственный налог</c:v>
                </c:pt>
                <c:pt idx="2">
                  <c:v>Земельный налог</c:v>
                </c:pt>
                <c:pt idx="3">
                  <c:v>Государственная пошлина</c:v>
                </c:pt>
                <c:pt idx="4">
                  <c:v>Доходы, получаемые в виде арендной платы</c:v>
                </c:pt>
                <c:pt idx="5">
                  <c:v>Прочие поступления от денежных взысканий (штрафов)</c:v>
                </c:pt>
                <c:pt idx="6">
                  <c:v>Прочие неналоговые доходы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0.373</c:v>
                </c:pt>
                <c:pt idx="1">
                  <c:v>6.9000000000000006E-2</c:v>
                </c:pt>
                <c:pt idx="2">
                  <c:v>2.7E-2</c:v>
                </c:pt>
                <c:pt idx="3">
                  <c:v>4.0000000000000001E-3</c:v>
                </c:pt>
                <c:pt idx="4">
                  <c:v>0.35799999999999998</c:v>
                </c:pt>
                <c:pt idx="5">
                  <c:v>1E-3</c:v>
                </c:pt>
                <c:pt idx="6">
                  <c:v>0.16800000000000001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6061013527155263"/>
          <c:y val="0"/>
          <c:w val="0.23682576216434484"/>
          <c:h val="0.98390385412349768"/>
        </c:manualLayout>
      </c:layout>
      <c:overlay val="0"/>
      <c:spPr>
        <a:noFill/>
        <a:ln>
          <a:solidFill>
            <a:schemeClr val="tx1"/>
          </a:solidFill>
        </a:ln>
        <a:effectLst>
          <a:glow rad="152400">
            <a:schemeClr val="bg1"/>
          </a:glow>
        </a:effectLst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-1905000" y="-1828800"/>
          <a:ext cx="0" cy="0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-1905000" y="-1828800"/>
          <a:ext cx="0" cy="0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-1905000" y="-1828800"/>
          <a:ext cx="0" cy="0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88DC-98E1-4F2B-8BC9-DF714E79286A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1EEC2-6B4E-46A4-9856-F077BC08C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421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1EEC2-6B4E-46A4-9856-F077BC08CD8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990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1EEC2-6B4E-46A4-9856-F077BC08CD8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54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566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904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52840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503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113377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3855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536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4354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21212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2/13/2020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13401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168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550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076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210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092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14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551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653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26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  <p:sldLayoutId id="2147483843" r:id="rId14"/>
    <p:sldLayoutId id="2147483844" r:id="rId15"/>
    <p:sldLayoutId id="2147483845" r:id="rId16"/>
    <p:sldLayoutId id="214748384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&#1084;&#1072;&#1081;&#1089;&#1082;&#1086;&#1077;&#1089;&#1087;.&#1088;&#1092;/" TargetMode="External"/><Relationship Id="rId2" Type="http://schemas.openxmlformats.org/officeDocument/2006/relationships/hyperlink" Target="mailto:majskoe_poselenie@mail.ru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jp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jp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000" y="359007"/>
            <a:ext cx="9677400" cy="14907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проекту б</a:t>
            </a:r>
            <a:r>
              <a:rPr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юджет</a:t>
            </a:r>
            <a:r>
              <a:rPr lang="ru-RU"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Майского</a:t>
            </a:r>
            <a:r>
              <a:rPr sz="3200" b="1" spc="-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</a:t>
            </a:r>
            <a:r>
              <a:rPr sz="3200" b="1" spc="-5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</a:t>
            </a:r>
            <a:r>
              <a:rPr lang="ru-RU" sz="3200" b="1" spc="-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Джанкойского района Республики Крым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5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3200" b="1" spc="-2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2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ru-RU" sz="3200" b="1" spc="-2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3200" b="1" spc="-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sz="3200" b="1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3200" b="1" spc="-20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204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</a:t>
            </a:r>
            <a:r>
              <a:rPr sz="3200" b="1" spc="-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sz="3200" b="1" spc="-2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1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3200" b="1" spc="-1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 </a:t>
            </a:r>
            <a:r>
              <a:rPr sz="3200" b="1" spc="-1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3200" b="1" spc="-1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3200" b="1" spc="-204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sz="3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133600" y="1828800"/>
            <a:ext cx="5791200" cy="22486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9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95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b="1" spc="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</a:t>
            </a:r>
            <a:r>
              <a:rPr sz="2800" b="1" spc="-2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</a:t>
            </a:r>
            <a:r>
              <a:rPr sz="2800" b="1" spc="-37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b="1" spc="-5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sz="2800" b="1" spc="-13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b="1" spc="-1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sz="2800" b="1" spc="-14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marL="355600" indent="-342900">
              <a:lnSpc>
                <a:spcPct val="100000"/>
              </a:lnSpc>
              <a:spcBef>
                <a:spcPts val="1010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b="1" spc="-1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</a:t>
            </a:r>
            <a:r>
              <a:rPr sz="2800" b="1" spc="-114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spc="-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</a:t>
            </a:r>
            <a:endParaRPr sz="2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64704" y="325621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181975" y="2390787"/>
            <a:ext cx="2946400" cy="29463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Прямоугольник 5"/>
          <p:cNvSpPr/>
          <p:nvPr/>
        </p:nvSpPr>
        <p:spPr>
          <a:xfrm>
            <a:off x="1066800" y="838200"/>
            <a:ext cx="30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pc="-5" dirty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endParaRPr lang="ru-RU" dirty="0">
              <a:latin typeface="Arial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62200" y="5486400"/>
            <a:ext cx="5943600" cy="914400"/>
          </a:xfrm>
          <a:prstGeom prst="rect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4704" y="3256216"/>
            <a:ext cx="383096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10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495800" y="914400"/>
            <a:ext cx="3048000" cy="3866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</a:t>
            </a:r>
            <a:r>
              <a:rPr sz="2400" b="1" spc="-4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400" b="1" spc="17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2400" b="1" spc="16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sz="2400" b="1" spc="15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400" b="1" spc="-14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b="1" spc="1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b="1" spc="1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годам</a:t>
            </a:r>
            <a:endParaRPr sz="24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200400" y="304800"/>
            <a:ext cx="5638800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алоговые</a:t>
            </a:r>
            <a:r>
              <a:rPr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неналоговые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 rot="10800000" flipV="1">
            <a:off x="8693473" y="1633589"/>
            <a:ext cx="1345563" cy="3687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9574" y="258762"/>
            <a:ext cx="15716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4248981267"/>
              </p:ext>
            </p:extLst>
          </p:nvPr>
        </p:nvGraphicFramePr>
        <p:xfrm>
          <a:off x="2209800" y="1752600"/>
          <a:ext cx="8458200" cy="4191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1703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4704" y="3256216"/>
            <a:ext cx="383096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11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200400" y="228600"/>
            <a:ext cx="5792788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</a:t>
            </a:r>
            <a:r>
              <a:rPr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неналоговые 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67200" y="1143000"/>
            <a:ext cx="3886200" cy="7649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1" spc="1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2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2400" b="1" spc="-10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2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4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2019 год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9574" y="258762"/>
            <a:ext cx="15716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4160976565"/>
              </p:ext>
            </p:extLst>
          </p:nvPr>
        </p:nvGraphicFramePr>
        <p:xfrm>
          <a:off x="1219200" y="1828800"/>
          <a:ext cx="101346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2996096378"/>
              </p:ext>
            </p:extLst>
          </p:nvPr>
        </p:nvGraphicFramePr>
        <p:xfrm flipV="1">
          <a:off x="7467600" y="6553200"/>
          <a:ext cx="4953000" cy="15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2365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4704" y="3256216"/>
            <a:ext cx="383096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12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276600" y="228600"/>
            <a:ext cx="5640388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</a:t>
            </a:r>
            <a:r>
              <a:rPr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неналоговые 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67200" y="1143000"/>
            <a:ext cx="3886200" cy="7649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1" spc="1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2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2400" b="1" spc="-10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2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4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2020 год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9574" y="258762"/>
            <a:ext cx="15716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2090495802"/>
              </p:ext>
            </p:extLst>
          </p:nvPr>
        </p:nvGraphicFramePr>
        <p:xfrm>
          <a:off x="1905000" y="1981200"/>
          <a:ext cx="97536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2996096378"/>
              </p:ext>
            </p:extLst>
          </p:nvPr>
        </p:nvGraphicFramePr>
        <p:xfrm flipV="1">
          <a:off x="7467600" y="6553200"/>
          <a:ext cx="4953000" cy="15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9186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38200" y="3256216"/>
            <a:ext cx="609600" cy="96244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13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lang="ru-RU" sz="2000" spc="-5" dirty="0" smtClean="0">
              <a:solidFill>
                <a:srgbClr val="FEFFFF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352800" y="152400"/>
            <a:ext cx="5716587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</a:t>
            </a:r>
            <a:r>
              <a:rPr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неналоговые 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67200" y="1143000"/>
            <a:ext cx="3200400" cy="7649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1" spc="1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2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2400" b="1" spc="-10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2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4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2021 год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9574" y="258762"/>
            <a:ext cx="15716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780246731"/>
              </p:ext>
            </p:extLst>
          </p:nvPr>
        </p:nvGraphicFramePr>
        <p:xfrm>
          <a:off x="1219200" y="1981200"/>
          <a:ext cx="97536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2996096378"/>
              </p:ext>
            </p:extLst>
          </p:nvPr>
        </p:nvGraphicFramePr>
        <p:xfrm flipV="1">
          <a:off x="7467600" y="6553200"/>
          <a:ext cx="4953000" cy="15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228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4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33800" y="152400"/>
            <a:ext cx="5183188" cy="629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</a:t>
            </a:r>
            <a:r>
              <a:rPr b="1" spc="-2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823287"/>
              </p:ext>
            </p:extLst>
          </p:nvPr>
        </p:nvGraphicFramePr>
        <p:xfrm>
          <a:off x="1828800" y="2057400"/>
          <a:ext cx="10010614" cy="2971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1965"/>
                <a:gridCol w="1952023"/>
                <a:gridCol w="1252026"/>
                <a:gridCol w="1219200"/>
                <a:gridCol w="990600"/>
                <a:gridCol w="1143000"/>
                <a:gridCol w="838200"/>
                <a:gridCol w="1143000"/>
                <a:gridCol w="990600"/>
              </a:tblGrid>
              <a:tr h="33020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450" dirty="0">
                        <a:latin typeface="Times New Roman"/>
                        <a:cs typeface="Times New Roman"/>
                      </a:endParaRPr>
                    </a:p>
                    <a:p>
                      <a:pPr marL="116205" marR="97790" indent="42545">
                        <a:lnSpc>
                          <a:spcPct val="100000"/>
                        </a:lnSpc>
                      </a:pPr>
                      <a:r>
                        <a:rPr sz="1200" b="1" spc="-2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№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п/п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05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Показатель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050" dirty="0">
                        <a:latin typeface="Times New Roman"/>
                        <a:cs typeface="Times New Roman"/>
                      </a:endParaRPr>
                    </a:p>
                    <a:p>
                      <a:pPr marL="170815">
                        <a:lnSpc>
                          <a:spcPct val="100000"/>
                        </a:lnSpc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8</a:t>
                      </a:r>
                      <a:r>
                        <a:rPr sz="1200" b="1" spc="-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1825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 </a:t>
                      </a:r>
                      <a:r>
                        <a:rPr lang="ru-RU" sz="1200" b="1" spc="-185" baseline="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95630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18490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202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87756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12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5095" marR="108585" indent="-317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200" spc="4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</a:t>
                      </a:r>
                      <a:r>
                        <a:rPr lang="ru-RU" sz="1200" spc="4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4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 </a:t>
                      </a:r>
                      <a:r>
                        <a:rPr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8</a:t>
                      </a:r>
                      <a:r>
                        <a:rPr sz="1200" spc="-15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2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2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8255" algn="ct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12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9695" marR="8636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2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</a:t>
                      </a:r>
                      <a:r>
                        <a:rPr sz="12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 </a:t>
                      </a:r>
                      <a:r>
                        <a:rPr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200" spc="-15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2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2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5715" algn="ct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12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6839" marR="105410" indent="-254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200" spc="4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</a:t>
                      </a:r>
                      <a:r>
                        <a:rPr lang="ru-RU" sz="1200" spc="-16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</a:t>
                      </a:r>
                      <a:r>
                        <a:rPr sz="1200" spc="-12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к  </a:t>
                      </a:r>
                      <a:r>
                        <a:rPr sz="1200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lang="ru-RU" sz="1200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endParaRPr sz="1200" dirty="0">
                        <a:latin typeface="Arial"/>
                        <a:cs typeface="Arial"/>
                      </a:endParaRPr>
                    </a:p>
                    <a:p>
                      <a:pPr marL="3810" algn="ctr">
                        <a:lnSpc>
                          <a:spcPct val="100000"/>
                        </a:lnSpc>
                      </a:pPr>
                      <a:r>
                        <a:rPr sz="12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</a:t>
                      </a:r>
                      <a:r>
                        <a:rPr sz="12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200" spc="-1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Всего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безвозмездные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поступления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lang="ru-RU" sz="1600" b="1" baseline="0" dirty="0" smtClean="0">
                          <a:latin typeface="Times New Roman"/>
                          <a:cs typeface="Times New Roman"/>
                        </a:rPr>
                        <a:t> 790 261,00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4 322 502,00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64</a:t>
                      </a:r>
                      <a:endParaRPr sz="16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lang="ru-RU" sz="1600" b="1" baseline="0" dirty="0" smtClean="0">
                          <a:latin typeface="Times New Roman"/>
                          <a:cs typeface="Times New Roman"/>
                        </a:rPr>
                        <a:t> 068 418</a:t>
                      </a: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,00</a:t>
                      </a:r>
                      <a:endParaRPr sz="16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94</a:t>
                      </a:r>
                      <a:endParaRPr sz="16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lang="ru-RU" sz="1600" b="1" baseline="0" dirty="0" smtClean="0">
                          <a:latin typeface="Times New Roman"/>
                          <a:cs typeface="Times New Roman"/>
                        </a:rPr>
                        <a:t> 961 897</a:t>
                      </a: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 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97</a:t>
                      </a:r>
                      <a:endParaRPr sz="16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77190"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600" spc="5" dirty="0">
                          <a:latin typeface="Times New Roman"/>
                          <a:cs typeface="Times New Roman"/>
                        </a:rPr>
                        <a:t>1.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4"/>
                        </a:lnSpc>
                        <a:spcBef>
                          <a:spcPts val="24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Дотации</a:t>
                      </a: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6 615 563,00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4 129 758,00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62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3 875 674,00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94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3 769 153,00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97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13335" algn="ctr">
                        <a:lnSpc>
                          <a:spcPts val="1600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2.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Субсидии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655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marL="13335" algn="ctr">
                        <a:lnSpc>
                          <a:spcPts val="1600"/>
                        </a:lnSpc>
                      </a:pPr>
                      <a:r>
                        <a:rPr lang="ru-RU" sz="1600" spc="5" dirty="0" smtClean="0">
                          <a:latin typeface="Times New Roman"/>
                          <a:cs typeface="Times New Roman"/>
                        </a:rPr>
                        <a:t>3.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600" spc="-10" dirty="0" smtClean="0">
                          <a:latin typeface="Times New Roman"/>
                          <a:cs typeface="Times New Roman"/>
                        </a:rPr>
                        <a:t>Субвенции</a:t>
                      </a:r>
                      <a:endParaRPr lang="ru-RU" sz="1600" spc="-10" dirty="0" smtClean="0">
                        <a:latin typeface="Times New Roman"/>
                        <a:cs typeface="Times New Roman"/>
                      </a:endParaRPr>
                    </a:p>
                    <a:p>
                      <a:pPr marL="1524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174 698,00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192 744,00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655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110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192 744,00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6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6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192 744,00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6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6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972800" y="1600200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b="1" spc="-70" dirty="0" smtClean="0">
                <a:latin typeface="Verdana"/>
                <a:cs typeface="Verdana"/>
              </a:rPr>
              <a:t>ру</a:t>
            </a:r>
            <a:r>
              <a:rPr sz="1200" b="1" dirty="0" smtClean="0">
                <a:latin typeface="Verdana"/>
                <a:cs typeface="Verdana"/>
              </a:rPr>
              <a:t>блей</a:t>
            </a:r>
            <a:endParaRPr sz="1200" b="1" dirty="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9574" y="258762"/>
            <a:ext cx="16478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5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52800" y="381000"/>
            <a:ext cx="5259387" cy="629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</a:t>
            </a:r>
            <a:r>
              <a:rPr b="1" spc="-2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409574" y="258762"/>
            <a:ext cx="18002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lang="ru-RU"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Доходы  бюджета</a:t>
            </a: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3949674983"/>
              </p:ext>
            </p:extLst>
          </p:nvPr>
        </p:nvGraphicFramePr>
        <p:xfrm>
          <a:off x="1524000" y="1600200"/>
          <a:ext cx="100584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00" y="457200"/>
            <a:ext cx="8763000" cy="9983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b="1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32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</a:t>
            </a:r>
            <a:r>
              <a:rPr sz="32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3200" b="1" spc="-7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мобилизации  </a:t>
            </a:r>
            <a:r>
              <a:rPr sz="3200" b="1" spc="-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</a:t>
            </a:r>
            <a:r>
              <a:rPr sz="3200" b="1" spc="-25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981200" y="2286000"/>
            <a:ext cx="8332470" cy="1506182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105"/>
              </a:spcBef>
              <a:buClr>
                <a:srgbClr val="A53010"/>
              </a:buClr>
              <a:buFont typeface="Wingdings"/>
              <a:buChar char=""/>
              <a:tabLst>
                <a:tab pos="299720" algn="l"/>
              </a:tabLst>
            </a:pPr>
            <a:r>
              <a:rPr sz="18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sz="1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комиссий </a:t>
            </a:r>
            <a:r>
              <a:rPr sz="1800"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sz="1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взысканию </a:t>
            </a:r>
            <a:r>
              <a:rPr sz="18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задолженности </a:t>
            </a:r>
            <a:r>
              <a:rPr sz="1800"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местным</a:t>
            </a:r>
            <a:r>
              <a:rPr sz="1800" b="1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доходам</a:t>
            </a:r>
            <a:endParaRPr sz="1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indent="-286385">
              <a:lnSpc>
                <a:spcPct val="100000"/>
              </a:lnSpc>
              <a:spcBef>
                <a:spcPts val="1010"/>
              </a:spcBef>
              <a:buClr>
                <a:srgbClr val="A53010"/>
              </a:buClr>
              <a:buFont typeface="Wingdings"/>
              <a:buChar char=""/>
              <a:tabLst>
                <a:tab pos="299720" algn="l"/>
              </a:tabLst>
            </a:pPr>
            <a:r>
              <a:rPr sz="1800" b="1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 </a:t>
            </a:r>
            <a:r>
              <a:rPr sz="1800" b="1" spc="-1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новых </a:t>
            </a:r>
            <a:r>
              <a:rPr sz="1800" b="1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источников</a:t>
            </a:r>
            <a:r>
              <a:rPr sz="1800" b="1" spc="-2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</a:t>
            </a:r>
            <a:endParaRPr sz="1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294640" indent="-286385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Wingdings"/>
              <a:buChar char=""/>
              <a:tabLst>
                <a:tab pos="299720" algn="l"/>
              </a:tabLst>
            </a:pPr>
            <a:r>
              <a:rPr sz="1800" b="1" spc="-11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</a:t>
            </a:r>
            <a:r>
              <a:rPr sz="1800" b="1" spc="-1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«серых» </a:t>
            </a:r>
            <a:r>
              <a:rPr sz="1800" b="1" spc="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 </a:t>
            </a:r>
            <a:r>
              <a:rPr sz="1800" b="1" spc="-229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800" b="1" spc="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работе</a:t>
            </a:r>
            <a:r>
              <a:rPr sz="1800" b="1" spc="-409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предприятий </a:t>
            </a:r>
            <a:r>
              <a:rPr sz="18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800" b="1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</a:t>
            </a:r>
            <a:r>
              <a:rPr sz="1800" b="1" spc="-1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sz="1800" b="1" spc="-1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</a:t>
            </a:r>
            <a:r>
              <a:rPr sz="1800" b="1" spc="-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ответственности</a:t>
            </a:r>
            <a:endParaRPr sz="1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6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4800" y="304800"/>
            <a:ext cx="1752599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b="1" dirty="0">
                <a:solidFill>
                  <a:srgbClr val="EEECE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Доходы  </a:t>
            </a:r>
            <a:r>
              <a:rPr lang="ru-RU" b="1" dirty="0" smtClean="0">
                <a:solidFill>
                  <a:srgbClr val="EEECE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b="1" dirty="0">
              <a:solidFill>
                <a:srgbClr val="EEECE1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24200" y="838200"/>
            <a:ext cx="5943600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sz="3200" b="1" spc="-2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sz="32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sz="3200" b="1" spc="-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819400" y="2057400"/>
            <a:ext cx="7303134" cy="16542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473709" indent="-342900">
              <a:lnSpc>
                <a:spcPct val="100000"/>
              </a:lnSpc>
              <a:spcBef>
                <a:spcPts val="100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  <a:tab pos="3986529" algn="l"/>
              </a:tabLst>
            </a:pPr>
            <a:r>
              <a:rPr sz="1800" b="1" spc="3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</a:t>
            </a:r>
            <a:r>
              <a:rPr sz="1800" b="1" spc="-10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1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</a:t>
            </a:r>
            <a:r>
              <a:rPr sz="1800" b="1" spc="-13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	</a:t>
            </a:r>
            <a:r>
              <a:rPr sz="1800" b="1" spc="-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</a:t>
            </a:r>
            <a:r>
              <a:rPr sz="1800" b="1" spc="-2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</a:t>
            </a:r>
            <a:r>
              <a:rPr sz="1800" b="1" spc="-26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3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sz="1800" b="1" spc="-6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</a:t>
            </a:r>
            <a:r>
              <a:rPr sz="1800" b="1" spc="-5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</a:t>
            </a:r>
            <a:r>
              <a:rPr sz="1800" b="1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функций</a:t>
            </a:r>
            <a:r>
              <a:rPr sz="1800" b="1" spc="-29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</a:t>
            </a:r>
            <a:endParaRPr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marR="5080" indent="-342900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1800" b="1" spc="-3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  <a:r>
              <a:rPr sz="1800" b="1" spc="-12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1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</a:t>
            </a:r>
            <a:r>
              <a:rPr sz="1800" b="1" spc="-14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r>
              <a:rPr sz="1800" b="1" spc="-12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1800" b="1" spc="-14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5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</a:t>
            </a:r>
            <a:r>
              <a:rPr sz="1800" b="1" spc="-10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4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800" b="1" spc="-13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3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 </a:t>
            </a:r>
            <a:r>
              <a:rPr sz="1800" b="1" spc="-1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1800" b="1" spc="-12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3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  <a:endParaRPr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1800" b="1" spc="-4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</a:t>
            </a:r>
            <a:r>
              <a:rPr sz="1800" b="1" spc="-14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6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endParaRPr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22972" y="3256216"/>
            <a:ext cx="30924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7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975600" y="3609975"/>
            <a:ext cx="3529012" cy="24235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600" y="228600"/>
            <a:ext cx="9753600" cy="1120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74625" marR="5080" defTabSz="179388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2400" b="1" spc="-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</a:t>
            </a:r>
            <a:r>
              <a:rPr lang="ru-RU" sz="2400" b="1" spc="-13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Майского сельского поселения Джанкойского района Республики Крым на </a:t>
            </a:r>
            <a:r>
              <a:rPr lang="ru-RU" sz="2400" b="1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 на плановый период </a:t>
            </a:r>
            <a:r>
              <a:rPr lang="ru-RU" sz="2400" b="1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spc="2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8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162771"/>
              </p:ext>
            </p:extLst>
          </p:nvPr>
        </p:nvGraphicFramePr>
        <p:xfrm>
          <a:off x="1676400" y="1600200"/>
          <a:ext cx="10224771" cy="497401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9600"/>
                <a:gridCol w="2667000"/>
                <a:gridCol w="1044575"/>
                <a:gridCol w="1143001"/>
                <a:gridCol w="951865"/>
                <a:gridCol w="1029334"/>
                <a:gridCol w="875032"/>
                <a:gridCol w="953768"/>
                <a:gridCol w="950596"/>
              </a:tblGrid>
              <a:tr h="20890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22555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200" b="1" spc="-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Раздел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Показатель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6680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8</a:t>
                      </a:r>
                      <a:r>
                        <a:rPr sz="1200" b="1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563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3563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sz="1200" b="1" spc="15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3627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202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66673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62560">
                        <a:lnSpc>
                          <a:spcPct val="100000"/>
                        </a:lnSpc>
                      </a:pPr>
                      <a:r>
                        <a:rPr sz="1100" spc="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4460" marR="104775" algn="ctr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10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</a:t>
                      </a:r>
                      <a:r>
                        <a:rPr sz="1100" spc="-18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 </a:t>
                      </a:r>
                      <a:r>
                        <a:rPr sz="1100" spc="-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8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100" spc="-1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1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2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889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450" dirty="0">
                        <a:latin typeface="Times New Roman"/>
                        <a:cs typeface="Times New Roman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100" spc="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314" marR="86995" algn="ctr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10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</a:t>
                      </a:r>
                      <a:r>
                        <a:rPr sz="1100" spc="-18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 </a:t>
                      </a:r>
                      <a:r>
                        <a:rPr sz="1100" spc="-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100" spc="-1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1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2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889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450" dirty="0">
                        <a:latin typeface="Times New Roman"/>
                        <a:cs typeface="Times New Roman"/>
                      </a:endParaRPr>
                    </a:p>
                    <a:p>
                      <a:pPr marL="13970" algn="ctr">
                        <a:lnSpc>
                          <a:spcPct val="100000"/>
                        </a:lnSpc>
                      </a:pPr>
                      <a:r>
                        <a:rPr sz="1100" spc="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5730" marR="104139" algn="ctr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10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</a:t>
                      </a:r>
                      <a:r>
                        <a:rPr sz="1100" spc="-18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 </a:t>
                      </a:r>
                      <a:r>
                        <a:rPr sz="1100" spc="-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100" spc="-1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1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2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889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019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05"/>
                        </a:lnSpc>
                      </a:pPr>
                      <a:r>
                        <a:rPr sz="1400" b="1" spc="-1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latin typeface="Times New Roman"/>
                          <a:cs typeface="Times New Roman"/>
                        </a:rPr>
                        <a:t>9 392 124,35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latin typeface="Times New Roman"/>
                          <a:cs typeface="Times New Roman"/>
                        </a:rPr>
                        <a:t>6 497 546,00 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69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lang="ru-RU" sz="1400" b="1" baseline="0" dirty="0" smtClean="0">
                          <a:latin typeface="Times New Roman"/>
                          <a:cs typeface="Times New Roman"/>
                        </a:rPr>
                        <a:t> 318 401,</a:t>
                      </a: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 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R="407670" algn="r">
                        <a:lnSpc>
                          <a:spcPct val="100000"/>
                        </a:lnSpc>
                      </a:pPr>
                      <a:r>
                        <a:rPr lang="ru-RU" sz="1400" b="1" spc="5" dirty="0" smtClean="0">
                          <a:latin typeface="Times New Roman"/>
                          <a:cs typeface="Times New Roman"/>
                        </a:rPr>
                        <a:t>97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795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6 291 053,00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3970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2118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0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400" spc="-15" dirty="0">
                          <a:latin typeface="Times New Roman"/>
                          <a:cs typeface="Times New Roman"/>
                        </a:rPr>
                        <a:t>том,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284596">
                <a:tc>
                  <a:txBody>
                    <a:bodyPr/>
                    <a:lstStyle/>
                    <a:p>
                      <a:pPr marL="11430" algn="ctr">
                        <a:lnSpc>
                          <a:spcPts val="160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00"/>
                        </a:lnSpc>
                      </a:pP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Общегосударственные</a:t>
                      </a:r>
                      <a:r>
                        <a:rPr sz="14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5" dirty="0">
                          <a:latin typeface="Times New Roman"/>
                          <a:cs typeface="Times New Roman"/>
                        </a:rPr>
                        <a:t>вопросы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5 350 735,95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0655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3 702 787,23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69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3 106 694,57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63220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3 078 849,85 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215822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0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Национальная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 smtClean="0">
                          <a:latin typeface="Times New Roman"/>
                          <a:cs typeface="Times New Roman"/>
                        </a:rPr>
                        <a:t>оборона</a:t>
                      </a:r>
                      <a:endParaRPr lang="ru-RU" sz="1400" dirty="0" smtClean="0">
                        <a:latin typeface="Times New Roman"/>
                        <a:cs typeface="Times New Roman"/>
                      </a:endParaRPr>
                    </a:p>
                    <a:p>
                      <a:pPr marL="15875">
                        <a:lnSpc>
                          <a:spcPts val="1605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172 447,81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26695">
                        <a:lnSpc>
                          <a:spcPts val="1605"/>
                        </a:lnSpc>
                      </a:pPr>
                      <a:r>
                        <a:rPr lang="ru-RU" sz="1400" baseline="0" dirty="0" smtClean="0">
                          <a:latin typeface="Times New Roman"/>
                          <a:cs typeface="Times New Roman"/>
                        </a:rPr>
                        <a:t>190 828,00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110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190 828,00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63220" algn="r">
                        <a:lnSpc>
                          <a:spcPts val="1655"/>
                        </a:lnSpc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190 828,00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655"/>
                        </a:lnSpc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01882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defTabSz="914400" eaLnBrk="1" fontAlgn="auto" latinLnBrk="0" hangingPunct="1">
                        <a:lnSpc>
                          <a:spcPts val="16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Национальная</a:t>
                      </a:r>
                      <a:r>
                        <a:rPr kumimoji="0" lang="ru-RU" sz="1400" b="0" i="0" u="none" strike="noStrike" kern="0" cap="none" spc="-2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400" b="0" i="0" u="none" strike="noStrike" kern="0" cap="none" spc="-1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экономика</a:t>
                      </a:r>
                      <a:endParaRPr kumimoji="0" lang="ru-RU" sz="14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88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234 755,03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23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2669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295 841,00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63220" algn="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2 958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76617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indent="0" defTabSz="914400" eaLnBrk="1" fontAlgn="auto" latinLnBrk="0" hangingPunct="1">
                        <a:lnSpc>
                          <a:spcPts val="16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-5" dirty="0" smtClean="0">
                          <a:latin typeface="Times New Roman"/>
                          <a:cs typeface="Times New Roman"/>
                        </a:rPr>
                        <a:t>Жилищно-коммунальное</a:t>
                      </a:r>
                      <a:r>
                        <a:rPr lang="ru-RU" sz="1400" spc="-4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400" spc="-10" dirty="0" smtClean="0">
                          <a:latin typeface="Times New Roman"/>
                          <a:cs typeface="Times New Roman"/>
                        </a:rPr>
                        <a:t>хозяйство</a:t>
                      </a:r>
                      <a:endParaRPr lang="ru-RU" sz="1400" dirty="0" smtClean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6129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1 000,0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407034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655"/>
                        </a:lnSpc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131965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indent="0" defTabSz="914400" eaLnBrk="1" fontAlgn="auto" latinLnBrk="0" hangingPunct="1">
                        <a:lnSpc>
                          <a:spcPts val="16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Образование</a:t>
                      </a:r>
                    </a:p>
                    <a:p>
                      <a:pPr marL="16510" marR="0" indent="0" defTabSz="914400" eaLnBrk="1" fontAlgn="auto" latinLnBrk="0" hangingPunct="1">
                        <a:lnSpc>
                          <a:spcPts val="16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13 000,00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129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407034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376617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0" lvl="0" indent="0" defTabSz="914400" eaLnBrk="1" fontAlgn="auto" latinLnBrk="0" hangingPunct="1">
                        <a:lnSpc>
                          <a:spcPts val="16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0" cap="none" spc="-3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Культура,</a:t>
                      </a:r>
                      <a:r>
                        <a:rPr kumimoji="0" lang="ru-RU" sz="1400" b="0" i="0" u="none" strike="noStrike" kern="0" cap="none" spc="2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400" b="0" i="0" u="none" strike="noStrike" kern="0" cap="none" spc="-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кинематография</a:t>
                      </a:r>
                      <a:endParaRPr kumimoji="0" lang="ru-RU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  <a:spcBef>
                          <a:spcPts val="45"/>
                        </a:spcBef>
                      </a:pPr>
                      <a:r>
                        <a:rPr lang="ru-RU" sz="1400" spc="-25" dirty="0" smtClean="0">
                          <a:latin typeface="Times New Roman"/>
                          <a:cs typeface="Times New Roman"/>
                        </a:rPr>
                        <a:t>3 589 323,00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5570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2 561 848,77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2 539 814,00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407034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2 674 377,70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47865"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0" lvl="0" indent="0" defTabSz="914400" eaLnBrk="1" fontAlgn="auto" latinLnBrk="0" hangingPunct="1">
                        <a:lnSpc>
                          <a:spcPts val="16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Социальная</a:t>
                      </a:r>
                      <a:r>
                        <a:rPr kumimoji="0" lang="ru-RU" sz="1400" b="0" i="0" u="none" strike="noStrike" kern="0" cap="none" spc="-2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400" b="0" i="0" u="none" strike="noStrike" kern="0" cap="none" spc="-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политика</a:t>
                      </a:r>
                      <a:endParaRPr kumimoji="0" lang="ru-RU" sz="14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  <a:spcBef>
                          <a:spcPts val="5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30 862,56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0655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31 082,00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10"/>
                        </a:lnSpc>
                      </a:pP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92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31 082,00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63220" algn="r">
                        <a:lnSpc>
                          <a:spcPts val="1655"/>
                        </a:lnSpc>
                      </a:pPr>
                      <a:r>
                        <a:rPr sz="1400" spc="5" dirty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31 082,00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655"/>
                        </a:lnSpc>
                      </a:pPr>
                      <a:r>
                        <a:rPr sz="1400" spc="5" dirty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711492">
                <a:tc>
                  <a:txBody>
                    <a:bodyPr/>
                    <a:lstStyle/>
                    <a:p>
                      <a:pPr marL="13335" algn="ct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Условно утверждаемые расходы бюджета Майского сельского поселения Джанкойского района Республики Крым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1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6060">
                        <a:lnSpc>
                          <a:spcPts val="161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1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153 141,43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63220" algn="r">
                        <a:lnSpc>
                          <a:spcPts val="1655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304 915,45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655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972800" y="1143000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spc="-70" dirty="0" err="1" smtClean="0">
                <a:latin typeface="Verdana"/>
                <a:cs typeface="Verdana"/>
              </a:rPr>
              <a:t>ру</a:t>
            </a:r>
            <a:r>
              <a:rPr sz="1200" dirty="0" err="1" smtClean="0">
                <a:latin typeface="Verdana"/>
                <a:cs typeface="Verdana"/>
              </a:rPr>
              <a:t>блей</a:t>
            </a:r>
            <a:endParaRPr sz="1200" dirty="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9574" y="258762"/>
            <a:ext cx="17240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410209">
              <a:lnSpc>
                <a:spcPct val="100000"/>
              </a:lnSpc>
              <a:spcBef>
                <a:spcPts val="325"/>
              </a:spcBef>
            </a:pPr>
            <a:r>
              <a:rPr b="1" spc="-12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62200" y="152400"/>
            <a:ext cx="9372600" cy="1120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74625" marR="5080" defTabSz="179388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</a:t>
            </a:r>
            <a:r>
              <a:rPr lang="ru-RU" sz="2400" b="1" spc="-13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12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Майского сельского поселения Джанкойского района Республики Крым на </a:t>
            </a:r>
            <a:r>
              <a:rPr lang="ru-RU" sz="2400" b="1" spc="-125" dirty="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2400" b="1" spc="-12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 на плановый период </a:t>
            </a:r>
            <a:r>
              <a:rPr lang="ru-RU" sz="2400" b="1" spc="-125" dirty="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400" b="1" spc="-12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spc="-125" dirty="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400" b="1" spc="-12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spc="2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9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9574" y="258762"/>
            <a:ext cx="17240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410209">
              <a:lnSpc>
                <a:spcPct val="100000"/>
              </a:lnSpc>
              <a:spcBef>
                <a:spcPts val="325"/>
              </a:spcBef>
            </a:pPr>
            <a:r>
              <a:rPr b="1" spc="-12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774070984"/>
              </p:ext>
            </p:extLst>
          </p:nvPr>
        </p:nvGraphicFramePr>
        <p:xfrm>
          <a:off x="1752600" y="1524000"/>
          <a:ext cx="8382000" cy="5113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682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4400" y="228600"/>
            <a:ext cx="10744200" cy="7521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400" b="1" kern="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жители Майского сельского поселения Джанкойского района Республики Крым</a:t>
            </a:r>
            <a:endParaRPr sz="3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05000" y="3581400"/>
            <a:ext cx="3276600" cy="8790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9065" rIns="0" bIns="0" rtlCol="0">
            <a:spAutoFit/>
          </a:bodyPr>
          <a:lstStyle/>
          <a:p>
            <a:pPr lvl="0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Майского сельского совета – </a:t>
            </a:r>
          </a:p>
          <a:p>
            <a:pPr lvl="0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администрации Майского сельского поселения</a:t>
            </a:r>
          </a:p>
          <a:p>
            <a:pPr lvl="0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КАРПЕЦ НИКОЛАЙ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ВАСИЛЬЕВИЧ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64704" y="3256216"/>
            <a:ext cx="16700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2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6800" y="838200"/>
            <a:ext cx="30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pc="-5" dirty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endParaRPr lang="ru-RU" dirty="0">
              <a:latin typeface="Arial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10200" y="914400"/>
            <a:ext cx="6400800" cy="5410200"/>
          </a:xfrm>
          <a:prstGeom prst="rect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2700" marR="6350" lvl="0" indent="169863" algn="just"/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В целях повышения прозрачности </a:t>
            </a:r>
            <a:r>
              <a:rPr lang="ru-RU" sz="1600" spc="-15" dirty="0">
                <a:solidFill>
                  <a:prstClr val="black"/>
                </a:solidFill>
                <a:latin typeface="Times New Roman"/>
                <a:cs typeface="Times New Roman"/>
              </a:rPr>
              <a:t>бюджета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и </a:t>
            </a:r>
            <a:r>
              <a:rPr lang="ru-RU" sz="1600" spc="-15" dirty="0">
                <a:solidFill>
                  <a:prstClr val="black"/>
                </a:solidFill>
                <a:latin typeface="Times New Roman"/>
                <a:cs typeface="Times New Roman"/>
              </a:rPr>
              <a:t>бюджетного </a:t>
            </a:r>
            <a:r>
              <a:rPr lang="ru-RU" sz="1600" spc="5" dirty="0">
                <a:solidFill>
                  <a:prstClr val="black"/>
                </a:solidFill>
                <a:latin typeface="Times New Roman"/>
                <a:cs typeface="Times New Roman"/>
              </a:rPr>
              <a:t>процесса 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администрацией Майского сельского поселения Джанкойского района Республики Крым ра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зработан  информационный ресурс </a:t>
            </a:r>
            <a:r>
              <a:rPr lang="ru-RU" sz="1600" spc="-20" dirty="0">
                <a:solidFill>
                  <a:prstClr val="black"/>
                </a:solidFill>
                <a:latin typeface="Times New Roman"/>
                <a:cs typeface="Times New Roman"/>
              </a:rPr>
              <a:t>«Бюджет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для граждан». 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Излагая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материал, мы  </a:t>
            </a:r>
            <a:r>
              <a:rPr lang="ru-RU" sz="1600" spc="5" dirty="0">
                <a:solidFill>
                  <a:prstClr val="black"/>
                </a:solidFill>
                <a:latin typeface="Times New Roman"/>
                <a:cs typeface="Times New Roman"/>
              </a:rPr>
              <a:t>постарались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доступной для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граждан </a:t>
            </a:r>
            <a:r>
              <a:rPr lang="ru-RU" sz="1600" spc="-10" dirty="0">
                <a:solidFill>
                  <a:prstClr val="black"/>
                </a:solidFill>
                <a:latin typeface="Times New Roman"/>
                <a:cs typeface="Times New Roman"/>
              </a:rPr>
              <a:t>форме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разъяснить 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все </a:t>
            </a:r>
            <a:r>
              <a:rPr lang="ru-RU" sz="1600" spc="-10" dirty="0">
                <a:solidFill>
                  <a:prstClr val="black"/>
                </a:solidFill>
                <a:latin typeface="Times New Roman"/>
                <a:cs typeface="Times New Roman"/>
              </a:rPr>
              <a:t>тонкости сложных  механизмов </a:t>
            </a:r>
            <a:r>
              <a:rPr lang="ru-RU" sz="1600" spc="-20" dirty="0">
                <a:solidFill>
                  <a:prstClr val="black"/>
                </a:solidFill>
                <a:latin typeface="Times New Roman"/>
                <a:cs typeface="Times New Roman"/>
              </a:rPr>
              <a:t>бюджетного</a:t>
            </a:r>
            <a:r>
              <a:rPr lang="ru-RU" sz="1600" spc="4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процесса.</a:t>
            </a:r>
          </a:p>
          <a:p>
            <a:pPr marL="12700" marR="5080" lvl="0" indent="169863" algn="just">
              <a:spcBef>
                <a:spcPts val="385"/>
              </a:spcBef>
              <a:tabLst>
                <a:tab pos="1426845" algn="l"/>
                <a:tab pos="2885440" algn="l"/>
                <a:tab pos="3783329" algn="l"/>
                <a:tab pos="5434330" algn="l"/>
                <a:tab pos="6899909" algn="l"/>
              </a:tabLst>
            </a:pPr>
            <a:r>
              <a:rPr lang="ru-RU" sz="1600" spc="-10" dirty="0">
                <a:solidFill>
                  <a:prstClr val="black"/>
                </a:solidFill>
                <a:latin typeface="Times New Roman"/>
                <a:cs typeface="Times New Roman"/>
              </a:rPr>
              <a:t>Как формируется </a:t>
            </a:r>
            <a:r>
              <a:rPr lang="ru-RU" sz="1600" spc="-20" dirty="0">
                <a:solidFill>
                  <a:prstClr val="black"/>
                </a:solidFill>
                <a:latin typeface="Times New Roman"/>
                <a:cs typeface="Times New Roman"/>
              </a:rPr>
              <a:t>доходная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и </a:t>
            </a:r>
            <a:r>
              <a:rPr lang="ru-RU" sz="1600" spc="-20" dirty="0">
                <a:solidFill>
                  <a:prstClr val="black"/>
                </a:solidFill>
                <a:latin typeface="Times New Roman"/>
                <a:cs typeface="Times New Roman"/>
              </a:rPr>
              <a:t>расходная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часть </a:t>
            </a:r>
            <a:r>
              <a:rPr lang="ru-RU" sz="1600" spc="-15" dirty="0">
                <a:solidFill>
                  <a:prstClr val="black"/>
                </a:solidFill>
                <a:latin typeface="Times New Roman"/>
                <a:cs typeface="Times New Roman"/>
              </a:rPr>
              <a:t>бюджета Майского сельского поселения Джанкойского района Республики Крым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?  С</a:t>
            </a:r>
            <a:r>
              <a:rPr lang="ru-RU" sz="1600" spc="-85" dirty="0">
                <a:solidFill>
                  <a:prstClr val="black"/>
                </a:solidFill>
                <a:latin typeface="Times New Roman"/>
                <a:cs typeface="Times New Roman"/>
              </a:rPr>
              <a:t>к</a:t>
            </a:r>
            <a:r>
              <a:rPr lang="ru-RU" sz="1600" spc="-25" dirty="0">
                <a:solidFill>
                  <a:prstClr val="black"/>
                </a:solidFill>
                <a:latin typeface="Times New Roman"/>
                <a:cs typeface="Times New Roman"/>
              </a:rPr>
              <a:t>о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ль</a:t>
            </a:r>
            <a:r>
              <a:rPr lang="ru-RU" sz="1600" spc="-85" dirty="0">
                <a:solidFill>
                  <a:prstClr val="black"/>
                </a:solidFill>
                <a:latin typeface="Times New Roman"/>
                <a:cs typeface="Times New Roman"/>
              </a:rPr>
              <a:t>к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о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	т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р</a:t>
            </a:r>
            <a:r>
              <a:rPr lang="ru-RU" sz="1600" spc="-45" dirty="0">
                <a:solidFill>
                  <a:prstClr val="black"/>
                </a:solidFill>
                <a:latin typeface="Times New Roman"/>
                <a:cs typeface="Times New Roman"/>
              </a:rPr>
              <a:t>а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ти</a:t>
            </a:r>
            <a:r>
              <a:rPr lang="ru-RU" sz="1600" spc="5" dirty="0">
                <a:solidFill>
                  <a:prstClr val="black"/>
                </a:solidFill>
                <a:latin typeface="Times New Roman"/>
                <a:cs typeface="Times New Roman"/>
              </a:rPr>
              <a:t>т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с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я </a:t>
            </a:r>
            <a:r>
              <a:rPr lang="ru-RU" sz="1600" spc="-10" dirty="0">
                <a:solidFill>
                  <a:prstClr val="black"/>
                </a:solidFill>
                <a:latin typeface="Times New Roman"/>
                <a:cs typeface="Times New Roman"/>
              </a:rPr>
              <a:t>и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з 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местного бюджета  и на какие цели</a:t>
            </a:r>
            <a:r>
              <a:rPr lang="en-US" sz="1600" dirty="0">
                <a:solidFill>
                  <a:prstClr val="black"/>
                </a:solidFill>
                <a:latin typeface="Times New Roman"/>
                <a:cs typeface="Times New Roman"/>
              </a:rPr>
              <a:t>?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Ответы  на </a:t>
            </a:r>
            <a:r>
              <a:rPr lang="ru-RU" sz="1600" spc="-10" dirty="0">
                <a:solidFill>
                  <a:prstClr val="black"/>
                </a:solidFill>
                <a:latin typeface="Times New Roman"/>
                <a:cs typeface="Times New Roman"/>
              </a:rPr>
              <a:t>эти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и ряд </a:t>
            </a:r>
            <a:r>
              <a:rPr lang="ru-RU" sz="1600" spc="-10" dirty="0">
                <a:solidFill>
                  <a:prstClr val="black"/>
                </a:solidFill>
                <a:latin typeface="Times New Roman"/>
                <a:cs typeface="Times New Roman"/>
              </a:rPr>
              <a:t>других 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вопросов </a:t>
            </a:r>
            <a:r>
              <a:rPr lang="ru-RU" sz="1600" spc="-10" dirty="0">
                <a:solidFill>
                  <a:prstClr val="black"/>
                </a:solidFill>
                <a:latin typeface="Times New Roman"/>
                <a:cs typeface="Times New Roman"/>
              </a:rPr>
              <a:t>содержит </a:t>
            </a:r>
            <a:r>
              <a:rPr lang="ru-RU" sz="1600" spc="-25" dirty="0">
                <a:solidFill>
                  <a:prstClr val="black"/>
                </a:solidFill>
                <a:latin typeface="Times New Roman"/>
                <a:cs typeface="Times New Roman"/>
              </a:rPr>
              <a:t>«Бюджет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для</a:t>
            </a:r>
            <a:r>
              <a:rPr lang="ru-RU" sz="1600" spc="2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граждан».</a:t>
            </a:r>
          </a:p>
          <a:p>
            <a:pPr marL="12700" marR="5080" lvl="0" indent="169863" algn="just">
              <a:spcBef>
                <a:spcPts val="385"/>
              </a:spcBef>
              <a:tabLst>
                <a:tab pos="1426845" algn="l"/>
                <a:tab pos="2885440" algn="l"/>
                <a:tab pos="3783329" algn="l"/>
                <a:tab pos="5434330" algn="l"/>
                <a:tab pos="6899909" algn="l"/>
              </a:tabLst>
            </a:pP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В электронном</a:t>
            </a:r>
            <a:r>
              <a:rPr lang="ru-RU" sz="1600" spc="-20" dirty="0">
                <a:solidFill>
                  <a:prstClr val="black"/>
                </a:solidFill>
                <a:latin typeface="Times New Roman"/>
                <a:cs typeface="Times New Roman"/>
              </a:rPr>
              <a:t> «Бюджете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для граждан» даны определения терминов, рассмотрен механизм бюджетного процесса в сельском поселении . Ключевые параметры бюджета на 2017 год приведены в основном разделе практически в полном объеме, дают представление о сложившейся ситуации.</a:t>
            </a:r>
          </a:p>
          <a:p>
            <a:pPr marL="12700" marR="5080" lvl="0" indent="169863" algn="just">
              <a:spcBef>
                <a:spcPts val="385"/>
              </a:spcBef>
              <a:tabLst>
                <a:tab pos="1426845" algn="l"/>
                <a:tab pos="2885440" algn="l"/>
                <a:tab pos="3783329" algn="l"/>
                <a:tab pos="5434330" algn="l"/>
                <a:tab pos="6899909" algn="l"/>
              </a:tabLst>
            </a:pP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Мы надеемся, что «Бюджет для граждан» будет интересен для каждого жителя Майского сельского поселения Джанкойского района Республики Крым.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447800"/>
            <a:ext cx="2209799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734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20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43200" y="304800"/>
            <a:ext cx="7621588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400" b="1" spc="-7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09575" y="258762"/>
            <a:ext cx="14954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59385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-19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438401991"/>
              </p:ext>
            </p:extLst>
          </p:nvPr>
        </p:nvGraphicFramePr>
        <p:xfrm>
          <a:off x="2133600" y="1447799"/>
          <a:ext cx="8077200" cy="4343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21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09800" y="228600"/>
            <a:ext cx="8000999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370965" marR="5080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400" b="1" spc="-7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09575" y="258762"/>
            <a:ext cx="14954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59385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-19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437590447"/>
              </p:ext>
            </p:extLst>
          </p:nvPr>
        </p:nvGraphicFramePr>
        <p:xfrm>
          <a:off x="2133600" y="1371600"/>
          <a:ext cx="80772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2555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22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38400" y="228600"/>
            <a:ext cx="7850188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400" b="1" spc="-7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09575" y="258762"/>
            <a:ext cx="14954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59385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-19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468893377"/>
              </p:ext>
            </p:extLst>
          </p:nvPr>
        </p:nvGraphicFramePr>
        <p:xfrm>
          <a:off x="1981200" y="1524000"/>
          <a:ext cx="85344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7965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4400" y="2895600"/>
            <a:ext cx="309245" cy="62901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-23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90800" y="152400"/>
            <a:ext cx="7621588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357188" marR="5080" algn="ctr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lang="ru-RU" sz="2400" b="1" spc="-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70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768886"/>
              </p:ext>
            </p:extLst>
          </p:nvPr>
        </p:nvGraphicFramePr>
        <p:xfrm>
          <a:off x="1676400" y="1295400"/>
          <a:ext cx="10273663" cy="53425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9600"/>
                <a:gridCol w="558800"/>
                <a:gridCol w="3175000"/>
                <a:gridCol w="1066800"/>
                <a:gridCol w="1066800"/>
                <a:gridCol w="762000"/>
                <a:gridCol w="990600"/>
                <a:gridCol w="457200"/>
                <a:gridCol w="990600"/>
                <a:gridCol w="596263"/>
              </a:tblGrid>
              <a:tr h="197388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3505" marR="83185" indent="12065" algn="l">
                        <a:lnSpc>
                          <a:spcPct val="100000"/>
                        </a:lnSpc>
                        <a:spcBef>
                          <a:spcPts val="1240"/>
                        </a:spcBef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</a:t>
                      </a:r>
                      <a:r>
                        <a:rPr sz="1200" b="1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27000" marR="97790" indent="-10795" algn="just">
                        <a:lnSpc>
                          <a:spcPct val="100000"/>
                        </a:lnSpc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</a:t>
                      </a:r>
                      <a:r>
                        <a:rPr sz="1200" b="1" spc="-80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</a:t>
                      </a:r>
                      <a:r>
                        <a:rPr sz="1200" b="1" spc="-8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spc="-8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</a:pPr>
                      <a:r>
                        <a:rPr sz="1400" b="1" spc="-10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39395">
                        <a:lnSpc>
                          <a:spcPct val="100000"/>
                        </a:lnSpc>
                      </a:pPr>
                      <a:r>
                        <a:rPr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4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0670">
                        <a:lnSpc>
                          <a:spcPct val="100000"/>
                        </a:lnSpc>
                      </a:pPr>
                      <a:r>
                        <a:rPr sz="14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2705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26415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sz="1200" b="1" spc="15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47879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202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6835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154940" algn="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мма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3825" marR="106680" indent="254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 </a:t>
                      </a:r>
                      <a:r>
                        <a:rPr sz="1400" b="1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</a:t>
                      </a:r>
                      <a:r>
                        <a:rPr sz="14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 </a:t>
                      </a:r>
                      <a:r>
                        <a:rPr sz="14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4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1400" b="1" spc="-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</a:t>
                      </a:r>
                      <a:r>
                        <a:rPr sz="1400" b="1" spc="-1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4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2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9525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400" b="1" spc="1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8110" marR="101600" indent="-63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 </a:t>
                      </a:r>
                      <a:r>
                        <a:rPr sz="1400" b="1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 </a:t>
                      </a:r>
                      <a:r>
                        <a:rPr sz="1400" b="1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 </a:t>
                      </a:r>
                      <a:r>
                        <a:rPr sz="14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4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sz="1400" b="1" spc="-16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 </a:t>
                      </a:r>
                      <a:r>
                        <a:rPr sz="1400" b="1" spc="-1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400" b="1" spc="-1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21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102235" algn="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мма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00" marR="113030" indent="2540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 </a:t>
                      </a:r>
                      <a:r>
                        <a:rPr sz="1400" b="1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</a:t>
                      </a:r>
                      <a:r>
                        <a:rPr sz="14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 </a:t>
                      </a:r>
                      <a:r>
                        <a:rPr sz="14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sz="1400" b="1" spc="-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</a:t>
                      </a:r>
                      <a:r>
                        <a:rPr sz="1400" b="1" spc="-1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4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2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815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502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123189" algn="l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9 392 124,35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153035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6 497 546,00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282575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69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6 318 401,00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97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100330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6 291 053,00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1649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том,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33399">
                <a:tc>
                  <a:txBody>
                    <a:bodyPr/>
                    <a:lstStyle/>
                    <a:p>
                      <a:pPr marL="10795" algn="ct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01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Общегосударственные</a:t>
                      </a:r>
                      <a:r>
                        <a:rPr sz="1200" b="1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вопросы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161290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5 350 735,95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191135" algn="r">
                        <a:lnSpc>
                          <a:spcPts val="1430"/>
                        </a:lnSpc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3 702 787,23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285750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69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3 106 694,57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84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3843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3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3 078 849,85</a:t>
                      </a:r>
                    </a:p>
                    <a:p>
                      <a:pPr marR="138430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43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12065" algn="ctr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02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11493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Функционирование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высшего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должностного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лица  </a:t>
                      </a: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субъекта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Российской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Федерации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муниципального  образования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730 996,44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26733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730 949,00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R="282575" algn="r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lang="ru-RU" sz="1200" baseline="0" dirty="0" smtClean="0">
                          <a:latin typeface="Times New Roman"/>
                          <a:cs typeface="Times New Roman"/>
                        </a:rPr>
                        <a:t>730 949,00</a:t>
                      </a:r>
                      <a:endParaRPr sz="120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10795" algn="ctr">
                        <a:lnSpc>
                          <a:spcPct val="10000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ctr">
                        <a:lnSpc>
                          <a:spcPct val="100000"/>
                        </a:lnSpc>
                      </a:pPr>
                      <a:endParaRPr lang="ru-RU" sz="1200" dirty="0" smtClean="0">
                        <a:latin typeface="Times New Roman"/>
                        <a:cs typeface="Times New Roman"/>
                      </a:endParaRPr>
                    </a:p>
                    <a:p>
                      <a:pPr marL="7200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730 949,00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8890" algn="ctr">
                        <a:lnSpc>
                          <a:spcPct val="10000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1101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12065" algn="ctr">
                        <a:lnSpc>
                          <a:spcPts val="1375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418465" algn="just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Функционирование Правительства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Российской 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Федерации, высших исполнительных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органов  </a:t>
                      </a: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государственной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власти </a:t>
                      </a: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субъектов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Российской 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Федерации,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местных</a:t>
                      </a:r>
                      <a:r>
                        <a:rPr sz="12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администраций</a:t>
                      </a: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R="161290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2 391 042,36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R="19113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2 183 581,73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R="28257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91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952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2 372 829,57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1079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R="138430" algn="l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2 344 984,85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889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4565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75"/>
                        </a:lnSpc>
                        <a:spcBef>
                          <a:spcPts val="0"/>
                        </a:spcBef>
                      </a:pPr>
                      <a:r>
                        <a:rPr lang="ru-RU" sz="1200" spc="-100" baseline="0" dirty="0" smtClean="0">
                          <a:latin typeface="Times New Roman"/>
                          <a:cs typeface="Times New Roman"/>
                        </a:rPr>
                        <a:t>07</a:t>
                      </a:r>
                      <a:endParaRPr sz="1200" spc="-10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0" lvl="0" indent="0" defTabSz="914400" eaLnBrk="1" fontAlgn="auto" latinLnBrk="0" hangingPunct="1">
                        <a:lnSpc>
                          <a:spcPts val="1375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Обеспечение проведения выборов и референдумов</a:t>
                      </a:r>
                    </a:p>
                  </a:txBody>
                  <a:tcPr marL="0" marR="0" marT="12700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768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604 091,50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28257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5209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spc="-50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200" spc="-5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Другие общегосударственные вопросы</a:t>
                      </a:r>
                    </a:p>
                  </a:txBody>
                  <a:tcPr marL="0" marR="0" marT="1651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2 228 697,15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67335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184 165,00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8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2 916,00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2 916,00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10795" algn="ct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02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Национальная</a:t>
                      </a:r>
                      <a:r>
                        <a:rPr sz="1200" b="1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оборона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38760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172 447,81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67335">
                        <a:lnSpc>
                          <a:spcPts val="1430"/>
                        </a:lnSpc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190 828,00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20675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111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190 828,00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1399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190 828,00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430"/>
                        </a:lnSpc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2877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Мобилизационная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вневойсковая</a:t>
                      </a:r>
                      <a:r>
                        <a:rPr sz="12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подготовка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38760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172 447,81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67335">
                        <a:lnSpc>
                          <a:spcPts val="143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190 828,00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20675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111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190 828,00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1399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190 828,00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1049000" y="1066800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45" dirty="0" smtClean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рублей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09575" y="258762"/>
            <a:ext cx="14192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59385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-19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24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38400" y="228600"/>
            <a:ext cx="8610600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400" b="1" spc="-7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1152356"/>
              </p:ext>
            </p:extLst>
          </p:nvPr>
        </p:nvGraphicFramePr>
        <p:xfrm>
          <a:off x="1752599" y="1219200"/>
          <a:ext cx="9972036" cy="53638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1000"/>
                <a:gridCol w="381000"/>
                <a:gridCol w="3124200"/>
                <a:gridCol w="1156969"/>
                <a:gridCol w="861060"/>
                <a:gridCol w="648972"/>
                <a:gridCol w="967102"/>
                <a:gridCol w="709298"/>
                <a:gridCol w="919476"/>
                <a:gridCol w="822959"/>
              </a:tblGrid>
              <a:tr h="17462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Раз</a:t>
                      </a:r>
                      <a:r>
                        <a:rPr sz="1200" b="1" spc="-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д</a:t>
                      </a:r>
                      <a:r>
                        <a:rPr sz="1200" b="1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ел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25095" marR="95885" indent="-10795" algn="just">
                        <a:lnSpc>
                          <a:spcPct val="100000"/>
                        </a:lnSpc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Под</a:t>
                      </a:r>
                      <a:r>
                        <a:rPr sz="1200" b="1" spc="-80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ра</a:t>
                      </a:r>
                      <a:r>
                        <a:rPr lang="ru-RU" sz="1200" b="1" spc="-8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з</a:t>
                      </a: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д</a:t>
                      </a:r>
                      <a:r>
                        <a:rPr sz="1200" b="1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ел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4445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650" dirty="0">
                        <a:latin typeface="Times New Roman"/>
                        <a:cs typeface="Times New Roman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Показатель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150" dirty="0">
                        <a:latin typeface="Times New Roman"/>
                        <a:cs typeface="Times New Roman"/>
                      </a:endParaRPr>
                    </a:p>
                    <a:p>
                      <a:pPr marL="234950">
                        <a:lnSpc>
                          <a:spcPct val="100000"/>
                        </a:lnSpc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8</a:t>
                      </a:r>
                      <a:endParaRPr sz="1200" dirty="0">
                        <a:latin typeface="Arial"/>
                        <a:cs typeface="Arial"/>
                      </a:endParaRPr>
                    </a:p>
                    <a:p>
                      <a:pPr marL="278130">
                        <a:lnSpc>
                          <a:spcPct val="100000"/>
                        </a:lnSpc>
                      </a:pP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21334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21334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sz="1200" b="1" spc="15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473709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202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11950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100" spc="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0650" marR="105410" indent="254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0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1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</a:t>
                      </a:r>
                      <a:r>
                        <a:rPr sz="1100" spc="-18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</a:t>
                      </a:r>
                      <a:r>
                        <a:rPr sz="1100" spc="-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5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</a:t>
                      </a:r>
                      <a:r>
                        <a:rPr lang="ru-RU" sz="1100" spc="-5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8</a:t>
                      </a:r>
                      <a:endParaRPr sz="1100" dirty="0">
                        <a:latin typeface="Arial"/>
                        <a:cs typeface="Arial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</a:pPr>
                      <a:r>
                        <a:rPr sz="1100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</a:t>
                      </a:r>
                      <a:r>
                        <a:rPr sz="1100" spc="-1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100" spc="-18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2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318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100" spc="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5570" marR="97790" indent="-63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0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1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</a:t>
                      </a:r>
                      <a:r>
                        <a:rPr sz="11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 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100" spc="-16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100" spc="-1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100" spc="-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2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318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sz="1100" spc="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5730" marR="107950" indent="2540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10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1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</a:t>
                      </a:r>
                      <a:r>
                        <a:rPr sz="1100" spc="-18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 </a:t>
                      </a:r>
                      <a:r>
                        <a:rPr sz="1100" spc="-5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lang="ru-RU" sz="1100" spc="-5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endParaRPr sz="1100" dirty="0">
                        <a:latin typeface="Arial"/>
                        <a:cs typeface="Arial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sz="1100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</a:t>
                      </a:r>
                      <a:r>
                        <a:rPr sz="1100" spc="-1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100" spc="-18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2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3815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04799"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04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</a:pPr>
                      <a:r>
                        <a:rPr sz="1200" b="1" spc="-5" dirty="0" smtClean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lang="ru-RU" sz="1200" b="1" spc="-5" dirty="0" smtClean="0">
                          <a:latin typeface="Times New Roman"/>
                          <a:cs typeface="Times New Roman"/>
                        </a:rPr>
                        <a:t>циональная</a:t>
                      </a:r>
                      <a:r>
                        <a:rPr lang="ru-RU" sz="1200" b="1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 smtClean="0">
                          <a:latin typeface="Times New Roman"/>
                          <a:cs typeface="Times New Roman"/>
                        </a:rPr>
                        <a:t>экономика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234 755,03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652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10 000,00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38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4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295 841,00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07975" algn="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2957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10 000,00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38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09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</a:pPr>
                      <a:r>
                        <a:rPr sz="1200" spc="-5" dirty="0" smtClean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lang="ru-RU" sz="1200" spc="-5" dirty="0" smtClean="0">
                          <a:latin typeface="Times New Roman"/>
                          <a:cs typeface="Times New Roman"/>
                        </a:rPr>
                        <a:t>орожно</a:t>
                      </a:r>
                      <a:r>
                        <a:rPr sz="1200" spc="-5" dirty="0" smtClean="0">
                          <a:latin typeface="Times New Roman"/>
                          <a:cs typeface="Times New Roman"/>
                        </a:rPr>
                        <a:t>е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хозяйство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(дорожные</a:t>
                      </a:r>
                      <a:r>
                        <a:rPr sz="12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фонды)</a:t>
                      </a:r>
                    </a:p>
                  </a:txBody>
                  <a:tcPr marL="0" marR="0" marT="31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22 117,22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51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Другие вопросы в области национальной экономики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212 637,81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295 741,00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2957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242570"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05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</a:pPr>
                      <a:r>
                        <a:rPr sz="1200" b="1" spc="-5" dirty="0" smtClean="0">
                          <a:latin typeface="Times New Roman"/>
                          <a:cs typeface="Times New Roman"/>
                        </a:rPr>
                        <a:t>Жилищно</a:t>
                      </a:r>
                      <a:r>
                        <a:rPr lang="ru-RU" sz="1200" b="1" spc="-5" dirty="0" smtClean="0">
                          <a:latin typeface="Times New Roman"/>
                          <a:cs typeface="Times New Roman"/>
                        </a:rPr>
                        <a:t> – </a:t>
                      </a:r>
                      <a:r>
                        <a:rPr sz="1200" b="1" spc="-5" dirty="0" smtClean="0">
                          <a:latin typeface="Times New Roman"/>
                          <a:cs typeface="Times New Roman"/>
                        </a:rPr>
                        <a:t>коммунальное</a:t>
                      </a:r>
                      <a:r>
                        <a:rPr lang="ru-RU" sz="1200" b="1" spc="-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хозяйство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lang="ru-RU" sz="1200" b="1" spc="-3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58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38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58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Благоустройство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1 00,00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 marL="10160" marR="0" lvl="0" indent="0" algn="ctr" defTabSz="457200" rtl="0" eaLnBrk="1" fontAlgn="auto" latinLnBrk="0" hangingPunct="1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/>
                          <a:cs typeface="Times New Roman"/>
                        </a:rPr>
                        <a:t>   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07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Образование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13 000,00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Профессиональная подготовка, переподготовка и повышение квалификации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13 000,00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27660">
                <a:tc>
                  <a:txBody>
                    <a:bodyPr/>
                    <a:lstStyle/>
                    <a:p>
                      <a:pPr marL="9525" algn="ctr">
                        <a:lnSpc>
                          <a:spcPts val="1375"/>
                        </a:lnSpc>
                        <a:spcBef>
                          <a:spcPts val="1105"/>
                        </a:spcBef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08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1105"/>
                        </a:spcBef>
                      </a:pP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Культура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2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кинематография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3 589 323,00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2 561 848,77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71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2 539 814,00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07975" algn="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2 674 377,70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05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04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375"/>
                        </a:lnSpc>
                        <a:spcBef>
                          <a:spcPts val="919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1683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19"/>
                        </a:spcBef>
                      </a:pPr>
                      <a:r>
                        <a:rPr sz="1200" spc="-35" dirty="0">
                          <a:latin typeface="Times New Roman"/>
                          <a:cs typeface="Times New Roman"/>
                        </a:rPr>
                        <a:t>Культура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1683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3 589 323,00 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2 561 848,77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2 539 814,00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08610" algn="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2 674 377,70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 marL="9525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10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Социальная</a:t>
                      </a:r>
                      <a:r>
                        <a:rPr sz="1200" b="1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политика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30 862,56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31 082,00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27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101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31 082,00 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08610" algn="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31 082,00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100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435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10795" algn="ctr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050" dirty="0">
                        <a:latin typeface="Times New Roman"/>
                        <a:cs typeface="Times New Roman"/>
                      </a:endParaRPr>
                    </a:p>
                    <a:p>
                      <a:pPr marL="15240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Пенсионное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обеспечение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30 862,56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31 082,00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ru-RU" sz="1200" spc="-20" dirty="0" smtClean="0">
                          <a:latin typeface="Times New Roman"/>
                          <a:cs typeface="Times New Roman"/>
                        </a:rPr>
                        <a:t>101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42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31 082,00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07975" algn="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31 082,00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435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Условно утверждаемые расходы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42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153 141,43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07975" algn="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304 915,45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1049000" y="838200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b="1" spc="-7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</a:t>
            </a:r>
            <a:r>
              <a:rPr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блей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9575" y="258762"/>
            <a:ext cx="14192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59385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</a:t>
            </a:r>
            <a:r>
              <a:rPr b="1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38400" y="500380"/>
            <a:ext cx="8915399" cy="1120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2400" b="1" spc="-13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Майского сельского поселения Джанкойского района Республики Крым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муниципальных программ на 2019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 на плановый период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spc="12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25</a:t>
            </a: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446642"/>
              </p:ext>
            </p:extLst>
          </p:nvPr>
        </p:nvGraphicFramePr>
        <p:xfrm>
          <a:off x="1752600" y="2286000"/>
          <a:ext cx="9815830" cy="37423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4665"/>
                <a:gridCol w="5067935"/>
                <a:gridCol w="1371600"/>
                <a:gridCol w="1295400"/>
                <a:gridCol w="1586230"/>
              </a:tblGrid>
              <a:tr h="517525">
                <a:tc>
                  <a:txBody>
                    <a:bodyPr/>
                    <a:lstStyle/>
                    <a:p>
                      <a:pPr marL="143510" marR="123189" indent="4826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25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№  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/п</a:t>
                      </a:r>
                      <a:endParaRPr sz="1400" dirty="0">
                        <a:latin typeface="Verdana"/>
                        <a:cs typeface="Verdana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13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sz="14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2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14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2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400" b="1" spc="-254" baseline="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2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474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400" b="1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бюджета</a:t>
                      </a:r>
                      <a:r>
                        <a:rPr sz="1400" b="1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всего,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6 497 546,00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318 401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6 291 053,00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</a:t>
                      </a:r>
                      <a:r>
                        <a:rPr sz="1400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реализацию муниципальных</a:t>
                      </a:r>
                      <a:r>
                        <a:rPr sz="1400" spc="-114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</a:t>
                      </a: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5 893 454,52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b="1" spc="-3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6 164 259,57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b="1" spc="-3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5 985 137,55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6496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sz="1400" b="0" spc="5" dirty="0">
                          <a:latin typeface="Times New Roman"/>
                          <a:cs typeface="Times New Roman"/>
                        </a:rPr>
                        <a:t>1.</a:t>
                      </a:r>
                      <a:endParaRPr sz="1400" b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80073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ru-RU" sz="1400" b="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</a:t>
                      </a:r>
                    </a:p>
                    <a:p>
                      <a:pPr marL="15875" marR="80073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ru-RU" sz="1400" b="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«Муниципальное управление Майского сельского поселения Джанкойского района Республики Крым на 2017-2021 годы» 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330 605,75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604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3 624 445,57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3 310 759,85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802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2.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941069" algn="l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                                 «Развитие культуры на территории Майского сельского поселения Джанкойского района</a:t>
                      </a:r>
                    </a:p>
                    <a:p>
                      <a:pPr marL="15875" marR="941069" algn="l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Республики Крым на  2018-2021 годы"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2 562 848,77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2 539 814,00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2 674 377,70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287000" y="1600200"/>
            <a:ext cx="1193800" cy="309700"/>
          </a:xfrm>
          <a:prstGeom prst="rect">
            <a:avLst/>
          </a:prstGeom>
        </p:spPr>
        <p:txBody>
          <a:bodyPr vert="horz" wrap="square" lIns="0" tIns="12382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695"/>
              </a:spcBef>
            </a:pPr>
            <a:r>
              <a:rPr sz="1200" b="1" spc="-1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09574" y="258762"/>
            <a:ext cx="1571625" cy="595676"/>
          </a:xfrm>
          <a:prstGeom prst="rect">
            <a:avLst/>
          </a:prstGeom>
          <a:ln w="9525">
            <a:solidFill>
              <a:srgbClr val="A53010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1440" marR="410209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81400" y="304800"/>
            <a:ext cx="5106988" cy="3827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sz="2400" b="1" spc="-2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b="1" spc="-2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400" b="1" spc="-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</a:t>
            </a:r>
            <a:r>
              <a:rPr sz="2400" b="1" spc="-56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56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</a:t>
            </a:r>
            <a:endParaRPr sz="2400" b="1" spc="-5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2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6</a:t>
            </a: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752968"/>
              </p:ext>
            </p:extLst>
          </p:nvPr>
        </p:nvGraphicFramePr>
        <p:xfrm>
          <a:off x="2133600" y="1371600"/>
          <a:ext cx="9618979" cy="449802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95570"/>
                <a:gridCol w="1551305"/>
                <a:gridCol w="78105"/>
                <a:gridCol w="1410334"/>
                <a:gridCol w="1383665"/>
              </a:tblGrid>
              <a:tr h="303213">
                <a:tc>
                  <a:txBody>
                    <a:bodyPr/>
                    <a:lstStyle/>
                    <a:p>
                      <a:pPr marL="17589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1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26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sz="1400" b="1" spc="-11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1400" b="1" spc="-12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endParaRPr sz="1400">
                        <a:latin typeface="Verdana"/>
                        <a:cs typeface="Verdana"/>
                      </a:endParaRPr>
                    </a:p>
                  </a:txBody>
                  <a:tcPr marL="0" marR="0" marT="43180" marB="0"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 marL="2286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sz="1400" b="1" spc="-12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114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6 497 546,00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715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6 318 401,00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715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032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6 291 053,00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</a:tr>
              <a:tr h="324485">
                <a:tc gridSpan="5">
                  <a:txBody>
                    <a:bodyPr/>
                    <a:lstStyle/>
                    <a:p>
                      <a:pPr marL="105410" algn="l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400" i="0" spc="-1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400" i="0" spc="-18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i="0" spc="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том </a:t>
                      </a:r>
                      <a:r>
                        <a:rPr lang="ru-RU" sz="1400" i="0" spc="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i="0" spc="-3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</a:t>
                      </a:r>
                      <a:r>
                        <a:rPr sz="1400" i="0" spc="-24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i="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получаемые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F0E8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0416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i="0" spc="-17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</a:t>
                      </a:r>
                      <a:r>
                        <a:rPr sz="1400" b="1" i="0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бюджета </a:t>
                      </a:r>
                      <a:r>
                        <a:rPr lang="ru-RU" sz="1400" b="1" i="0" spc="-8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Республики Крым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2 753 753,00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2 752 870,00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2 660 903,00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</a:tr>
              <a:tr h="43370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</a:t>
                      </a: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1336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2 561 009,00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F0E8E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03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2 560 126,00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F0E8E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603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032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2 468 159,00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F0E8E7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400" spc="-1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</a:t>
                      </a:r>
                      <a:r>
                        <a:rPr lang="ru-RU" sz="1400" spc="-1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14629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192 744,00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192 744,00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192 744,00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3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-17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</a:t>
                      </a:r>
                      <a:r>
                        <a:rPr kumimoji="0" lang="ru-RU" sz="1400" b="1" i="0" u="none" strike="noStrike" kern="0" cap="none" spc="-8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бюджета муниципального образования </a:t>
                      </a:r>
                      <a:r>
                        <a:rPr kumimoji="0" lang="ru-RU" sz="1400" b="1" i="0" u="none" strike="noStrike" kern="0" cap="none" spc="-9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 </a:t>
                      </a:r>
                      <a:r>
                        <a:rPr kumimoji="0" lang="ru-RU" sz="1400" b="1" i="0" u="none" strike="noStrike" kern="0" cap="none" spc="-7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1" i="0" u="none" strike="noStrike" kern="0" cap="none" spc="-8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 Республики Крым</a:t>
                      </a:r>
                      <a:endParaRPr kumimoji="0" lang="ru-RU" sz="14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4629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1 568 749,00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1 315 548,00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1 300 994,00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14629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1 568 749,00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1 315 548,00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1 300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994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8 804 102,00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F0E8E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7 716 626,00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F0E8E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180" marB="0"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7 887 21,00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F0E8E7"/>
                    </a:solidFill>
                  </a:tcPr>
                </a:tc>
              </a:tr>
              <a:tr h="304800">
                <a:tc gridSpan="5">
                  <a:txBody>
                    <a:bodyPr/>
                    <a:lstStyle/>
                    <a:p>
                      <a:pPr marL="105410" algn="l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400" i="0" spc="-1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400" i="0" spc="-18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i="0" spc="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том</a:t>
                      </a:r>
                      <a:r>
                        <a:rPr sz="1400" i="0" spc="-5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i="0" spc="-3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</a:t>
                      </a:r>
                      <a:r>
                        <a:rPr lang="ru-RU" sz="1400" i="0" spc="-3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направляемые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i="0" spc="-114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i="0" spc="-18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sz="1400" b="1" i="0" spc="-9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</a:t>
                      </a:r>
                      <a:r>
                        <a:rPr lang="ru-RU" sz="1400" b="1" i="0" spc="-9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образования Джанкойский </a:t>
                      </a:r>
                      <a:r>
                        <a:rPr sz="1400" b="1" i="0" spc="-8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района</a:t>
                      </a:r>
                      <a:r>
                        <a:rPr lang="ru-RU" sz="1400" b="1" i="0" spc="-8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Республики Крым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2 561 848,77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2 539 814,00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2 674 377,70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400" spc="-1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</a:t>
                      </a:r>
                      <a:r>
                        <a:rPr lang="ru-RU" sz="1400" spc="-1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400" spc="-1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3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трансферт</a:t>
                      </a:r>
                      <a:r>
                        <a:rPr lang="ru-RU" sz="1400" spc="3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E1CD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2 561 848,77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03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2 539 814,00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032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2 674 377,70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lnB w="28575">
                      <a:solidFill>
                        <a:srgbClr val="A53010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1336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B w="28575">
                      <a:solidFill>
                        <a:srgbClr val="A53010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03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B w="28575">
                      <a:solidFill>
                        <a:srgbClr val="A53010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lnB w="28575">
                      <a:solidFill>
                        <a:srgbClr val="A53010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744200" y="914400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45" dirty="0" smtClean="0">
                <a:latin typeface="Verdana"/>
                <a:cs typeface="Verdana"/>
              </a:rPr>
              <a:t> 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1200" y="228600"/>
            <a:ext cx="8153400" cy="7521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образование Майское сельское поселение Джанкойского района Республики Крым</a:t>
            </a:r>
            <a:endParaRPr sz="2400" b="1" spc="-5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2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7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28800" y="1295400"/>
            <a:ext cx="9677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132840" algn="l"/>
                <a:tab pos="2632710" algn="l"/>
              </a:tabLst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Брошюра	</a:t>
            </a:r>
            <a:r>
              <a:rPr lang="ru-RU" b="1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п</a:t>
            </a:r>
            <a:r>
              <a:rPr lang="ru-RU" b="1" spc="-6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д</a:t>
            </a:r>
            <a:r>
              <a:rPr lang="ru-RU" b="1" spc="-5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г</a:t>
            </a:r>
            <a:r>
              <a:rPr lang="ru-RU" b="1" spc="-2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b="1" spc="-2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т</a:t>
            </a:r>
            <a:r>
              <a:rPr lang="ru-RU" b="1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b="1" spc="-3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в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л</a:t>
            </a:r>
            <a:r>
              <a:rPr lang="ru-RU" b="1" spc="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на	сектором по вопросам финансов и бухгалтерского учета администрации Майского сельского поселения Джанкойского района Республики Крым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00200" y="2209800"/>
            <a:ext cx="5638800" cy="435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75" lvl="0"/>
            <a:r>
              <a:rPr lang="ru-RU" b="1" spc="-1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Контактная</a:t>
            </a:r>
            <a:r>
              <a:rPr lang="ru-RU" b="1" spc="-7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b="1" spc="-1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информация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/>
              <a:cs typeface="Times New Roman"/>
            </a:endParaRPr>
          </a:p>
          <a:p>
            <a:pPr marL="15875" lvl="0"/>
            <a:r>
              <a:rPr lang="ru-RU" b="1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Администрация Майского сельского поселения  Джанкойского района Республики Крым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/>
              <a:cs typeface="Times New Roman"/>
            </a:endParaRPr>
          </a:p>
          <a:p>
            <a:pPr marL="15875" lvl="0"/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Адрес: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296173, </a:t>
            </a:r>
            <a:r>
              <a:rPr lang="ru-RU" spc="-1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Республика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Крым, Джанкойский р-н, </a:t>
            </a:r>
          </a:p>
          <a:p>
            <a:pPr marL="15875" lvl="0"/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с</a:t>
            </a:r>
            <a:r>
              <a:rPr lang="ru-RU" spc="-10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. Майское</a:t>
            </a:r>
            <a:r>
              <a:rPr lang="ru-RU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, </a:t>
            </a:r>
            <a:r>
              <a:rPr lang="ru-RU" spc="-2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ул. Майская</a:t>
            </a:r>
            <a:r>
              <a:rPr lang="ru-RU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,</a:t>
            </a:r>
            <a:r>
              <a:rPr lang="ru-RU" spc="4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5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4</a:t>
            </a:r>
          </a:p>
          <a:p>
            <a:pPr marL="15875" lvl="0"/>
            <a:r>
              <a:rPr lang="ru-RU" b="1" spc="-1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Телефон: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(36562) 5</a:t>
            </a:r>
            <a:r>
              <a:rPr lang="ru-RU" spc="-1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-02-74 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/>
              <a:cs typeface="Times New Roman"/>
            </a:endParaRPr>
          </a:p>
          <a:p>
            <a:pPr marL="15875" marR="911225" lvl="0"/>
            <a:r>
              <a:rPr lang="ru-RU" b="1" spc="-1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Факс: </a:t>
            </a:r>
            <a:r>
              <a:rPr lang="ru-RU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(36562) 3-02-74</a:t>
            </a:r>
          </a:p>
          <a:p>
            <a:pPr marL="15875" marR="911225" lvl="0"/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E-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mail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: 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  <a:hlinkClick r:id="rId2"/>
              </a:rPr>
              <a:t>majskoe_poselenie@mail.ru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Times New Roman"/>
              <a:cs typeface="Times New Roman"/>
            </a:endParaRPr>
          </a:p>
          <a:p>
            <a:pPr marL="15875" marR="911225" lvl="0"/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</a:t>
            </a:r>
          </a:p>
          <a:p>
            <a:pPr marL="15875" marR="911225" lvl="0"/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b="1" spc="-1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Режим</a:t>
            </a:r>
            <a:r>
              <a:rPr lang="ru-RU" b="1" spc="-9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b="1" spc="-1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работы: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/>
              <a:cs typeface="Times New Roman"/>
            </a:endParaRPr>
          </a:p>
          <a:p>
            <a:pPr marL="15875" marR="2232660" lvl="0"/>
            <a:r>
              <a:rPr lang="ru-RU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Понедельник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- </a:t>
            </a:r>
            <a:r>
              <a:rPr lang="ru-RU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пятница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с 8:00 </a:t>
            </a:r>
            <a:r>
              <a:rPr lang="ru-RU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до</a:t>
            </a:r>
            <a:r>
              <a:rPr lang="ru-RU" spc="-6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17:00  Перерыв с 12:00 </a:t>
            </a:r>
            <a:r>
              <a:rPr lang="ru-RU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до</a:t>
            </a:r>
            <a:r>
              <a:rPr lang="ru-RU" spc="-114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13:00</a:t>
            </a:r>
          </a:p>
          <a:p>
            <a:pPr marL="15875" lvl="0"/>
            <a:r>
              <a:rPr lang="ru-RU" spc="-2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Выходные </a:t>
            </a:r>
            <a:r>
              <a:rPr lang="ru-RU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дни: суббота,</a:t>
            </a:r>
            <a:r>
              <a:rPr lang="ru-RU" spc="-3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spc="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воскресенье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/>
              <a:cs typeface="Times New Roman"/>
            </a:endParaRPr>
          </a:p>
          <a:p>
            <a:pPr marL="12700" marR="1935480" lvl="0">
              <a:lnSpc>
                <a:spcPct val="98700"/>
              </a:lnSpc>
              <a:spcBef>
                <a:spcPts val="919"/>
              </a:spcBef>
            </a:pPr>
            <a:r>
              <a:rPr lang="ru-RU" b="1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Интернет сайт: </a:t>
            </a:r>
            <a:r>
              <a:rPr lang="en-US" b="1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  <a:hlinkClick r:id="rId3"/>
              </a:rPr>
              <a:t>http://</a:t>
            </a:r>
            <a:r>
              <a:rPr lang="ru-RU" b="1" spc="-5" dirty="0" err="1" smtClean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  <a:hlinkClick r:id="rId3"/>
              </a:rPr>
              <a:t>майскоесп.рф</a:t>
            </a:r>
            <a:r>
              <a:rPr lang="ru-RU" b="1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  <a:hlinkClick r:id="rId3"/>
              </a:rPr>
              <a:t>/</a:t>
            </a:r>
            <a:endParaRPr lang="ru-RU" b="1" spc="-5" dirty="0">
              <a:solidFill>
                <a:schemeClr val="bg2">
                  <a:lumMod val="25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2286000"/>
            <a:ext cx="42672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67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3200" y="275510"/>
            <a:ext cx="2590800" cy="5052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3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sz="3200" b="1" spc="-2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sz="3200" b="1" spc="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3200" b="1" spc="3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ссар</a:t>
            </a:r>
            <a:r>
              <a:rPr sz="32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ий</a:t>
            </a:r>
            <a:endParaRPr sz="3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05000" y="838200"/>
            <a:ext cx="4876800" cy="97975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363538" marR="5080" indent="-363538" algn="just">
              <a:tabLst>
                <a:tab pos="354965" algn="l"/>
                <a:tab pos="1334770" algn="l"/>
                <a:tab pos="1679575" algn="l"/>
                <a:tab pos="2230755" algn="l"/>
                <a:tab pos="2348230" algn="l"/>
                <a:tab pos="3192780" algn="l"/>
                <a:tab pos="3951604" algn="l"/>
                <a:tab pos="4617720" algn="l"/>
              </a:tabLst>
            </a:pPr>
            <a:r>
              <a:rPr sz="1500" spc="265" dirty="0">
                <a:solidFill>
                  <a:srgbClr val="A530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	</a:t>
            </a:r>
            <a:r>
              <a:rPr sz="1500" b="1" spc="-2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</a:t>
            </a:r>
            <a:r>
              <a:rPr sz="1500" b="1" spc="-1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ю</a:t>
            </a:r>
            <a:r>
              <a:rPr sz="1500" b="1" spc="-1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дж</a:t>
            </a:r>
            <a:r>
              <a:rPr sz="1500" b="1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е</a:t>
            </a:r>
            <a:r>
              <a:rPr sz="15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т	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–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sz="1500" spc="1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э</a:t>
            </a:r>
            <a:r>
              <a:rPr sz="1500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то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sz="1500" spc="3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</a:t>
            </a:r>
            <a:r>
              <a:rPr sz="1500" spc="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</a:t>
            </a:r>
            <a:r>
              <a:rPr sz="1500" spc="1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</a:t>
            </a:r>
            <a:r>
              <a:rPr sz="1500" spc="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м</a:t>
            </a:r>
            <a:r>
              <a:rPr sz="1500" spc="11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а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sz="1500" spc="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</a:t>
            </a:r>
            <a:r>
              <a:rPr sz="1500" spc="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</a:t>
            </a:r>
            <a:r>
              <a:rPr sz="1500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</a:t>
            </a:r>
            <a:r>
              <a:rPr sz="15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а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з</a:t>
            </a:r>
            <a:r>
              <a:rPr sz="1500" spc="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в</a:t>
            </a:r>
            <a:r>
              <a:rPr sz="15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ан</a:t>
            </a:r>
            <a:r>
              <a:rPr sz="15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</a:t>
            </a:r>
            <a:r>
              <a:rPr sz="1500" spc="-2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я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sz="1500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  </a:t>
            </a:r>
            <a:r>
              <a:rPr sz="1500" spc="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</a:t>
            </a:r>
            <a:r>
              <a:rPr sz="1500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а</a:t>
            </a:r>
            <a:r>
              <a:rPr sz="1500" spc="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</a:t>
            </a:r>
            <a:r>
              <a:rPr sz="1500" spc="-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х</a:t>
            </a:r>
            <a:r>
              <a:rPr sz="1500" spc="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</a:t>
            </a:r>
            <a:r>
              <a:rPr sz="1500" spc="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</a:t>
            </a:r>
            <a:r>
              <a:rPr sz="15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</a:t>
            </a:r>
            <a:r>
              <a:rPr sz="15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ва</a:t>
            </a:r>
            <a:r>
              <a:rPr sz="1500" spc="-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н</a:t>
            </a:r>
            <a:r>
              <a:rPr sz="15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</a:t>
            </a:r>
            <a:r>
              <a:rPr sz="1500" spc="-2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я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		</a:t>
            </a:r>
            <a:r>
              <a:rPr sz="1500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денежн</a:t>
            </a:r>
            <a:r>
              <a:rPr sz="1500" spc="-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ы</a:t>
            </a:r>
            <a:r>
              <a:rPr sz="1500" spc="-1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х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sz="1500" spc="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</a:t>
            </a:r>
            <a:r>
              <a:rPr sz="1500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</a:t>
            </a:r>
            <a:r>
              <a:rPr sz="1500" spc="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е</a:t>
            </a:r>
            <a:r>
              <a:rPr sz="1500" spc="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дс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тв</a:t>
            </a:r>
            <a:r>
              <a:rPr sz="1500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,</a:t>
            </a:r>
            <a:r>
              <a:rPr lang="ru-RU" sz="15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предназначенных </a:t>
            </a:r>
            <a:r>
              <a:rPr lang="ru-RU" sz="1500" spc="-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для</a:t>
            </a:r>
            <a:r>
              <a:rPr lang="ru-RU"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lang="ru-RU" sz="1500" spc="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финансового  </a:t>
            </a:r>
            <a:r>
              <a:rPr lang="ru-RU" sz="15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обеспечения </a:t>
            </a:r>
            <a:r>
              <a:rPr lang="ru-RU"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задач и </a:t>
            </a:r>
            <a:r>
              <a:rPr lang="ru-RU"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функций </a:t>
            </a:r>
            <a:r>
              <a:rPr lang="ru-RU" sz="15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государства </a:t>
            </a:r>
            <a:r>
              <a:rPr lang="ru-RU"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  </a:t>
            </a:r>
            <a:r>
              <a:rPr lang="ru-RU" sz="15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местного</a:t>
            </a:r>
            <a:r>
              <a:rPr lang="ru-RU" sz="1500" spc="-1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15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самоуправления</a:t>
            </a:r>
            <a:endParaRPr sz="15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82588" y="1524000"/>
            <a:ext cx="4670612" cy="3330142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354965" marR="6350" algn="just">
              <a:lnSpc>
                <a:spcPct val="80000"/>
              </a:lnSpc>
              <a:spcBef>
                <a:spcPts val="440"/>
              </a:spcBef>
            </a:pPr>
            <a:endParaRPr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R="5715" algn="just"/>
            <a:endParaRPr lang="ru-RU" sz="1600" spc="265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363538" marR="5715" indent="-363538" algn="just"/>
            <a:r>
              <a:rPr sz="1500" spc="26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 </a:t>
            </a:r>
            <a:r>
              <a:rPr sz="1500" b="1" spc="-11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Доходы </a:t>
            </a:r>
            <a:r>
              <a:rPr sz="1500" b="1" spc="-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бюджета 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– </a:t>
            </a:r>
            <a:r>
              <a:rPr sz="15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это </a:t>
            </a:r>
            <a:r>
              <a:rPr sz="15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денежные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средства,  </a:t>
            </a:r>
            <a:r>
              <a:rPr sz="1500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поступающие 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в </a:t>
            </a:r>
            <a:r>
              <a:rPr sz="15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бюджет, </a:t>
            </a:r>
            <a:r>
              <a:rPr sz="15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за </a:t>
            </a:r>
            <a:r>
              <a:rPr sz="15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исключением  средств, 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являющихся 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в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соответствии </a:t>
            </a:r>
            <a:r>
              <a:rPr sz="1500" spc="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 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Бюджетным </a:t>
            </a:r>
            <a:r>
              <a:rPr sz="1500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кодексом </a:t>
            </a:r>
            <a:r>
              <a:rPr sz="1500" spc="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РФ </a:t>
            </a:r>
            <a:r>
              <a:rPr sz="15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источниками  </a:t>
            </a:r>
            <a:r>
              <a:rPr sz="1500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финансирования </a:t>
            </a:r>
            <a:r>
              <a:rPr sz="1500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дефицита</a:t>
            </a:r>
            <a:r>
              <a:rPr sz="1500" spc="-2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sz="15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бюджета.</a:t>
            </a:r>
            <a:endParaRPr sz="15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363538" marR="5080" lvl="0" indent="-363538" algn="just"/>
            <a:r>
              <a:rPr sz="1500" spc="2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 </a:t>
            </a:r>
            <a:r>
              <a:rPr lang="ru-RU" sz="1500" spc="26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sz="15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Расходы </a:t>
            </a:r>
            <a:r>
              <a:rPr sz="1500" b="1" spc="-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бюджета  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– </a:t>
            </a:r>
            <a:r>
              <a:rPr sz="15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это </a:t>
            </a:r>
            <a:r>
              <a:rPr sz="15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выплачиваемые </a:t>
            </a:r>
            <a:r>
              <a:rPr lang="ru-RU" sz="1500" spc="-4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из бюджета денежные средства (социальные выплаты населению, содержание государственных (муниципальных) учреждений </a:t>
            </a:r>
            <a:r>
              <a:rPr lang="ru-RU" sz="1500" spc="-20" dirty="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500" spc="-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исключением  средств, </a:t>
            </a:r>
            <a:r>
              <a:rPr lang="ru-RU" sz="1500" spc="-8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являющихся </a:t>
            </a:r>
            <a:r>
              <a:rPr lang="ru-RU" sz="1500" spc="-18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500" spc="-3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</a:t>
            </a:r>
            <a:r>
              <a:rPr lang="ru-RU" sz="1500" spc="16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 </a:t>
            </a:r>
            <a:r>
              <a:rPr lang="ru-RU" sz="1500" spc="-3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Бюджетным </a:t>
            </a:r>
            <a:r>
              <a:rPr lang="ru-RU" sz="1500" spc="3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кодексом </a:t>
            </a:r>
            <a:r>
              <a:rPr lang="ru-RU" sz="1500" spc="2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</a:t>
            </a:r>
            <a:r>
              <a:rPr lang="ru-RU" sz="1500" spc="-1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источниками  </a:t>
            </a:r>
            <a:r>
              <a:rPr lang="ru-RU" sz="1500" spc="1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финансирования </a:t>
            </a:r>
            <a:r>
              <a:rPr lang="ru-RU" sz="1600" spc="3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дефицита</a:t>
            </a:r>
            <a:r>
              <a:rPr lang="ru-RU" sz="1600" spc="-29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бюджета.</a:t>
            </a:r>
            <a:endParaRPr lang="ru-RU" sz="1600" dirty="0">
              <a:solidFill>
                <a:srgbClr val="CFE2E7">
                  <a:lumMod val="2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3538" marR="5080" indent="-354013">
              <a:lnSpc>
                <a:spcPct val="80000"/>
              </a:lnSpc>
              <a:spcBef>
                <a:spcPts val="1010"/>
              </a:spcBef>
              <a:tabLst>
                <a:tab pos="1774189" algn="l"/>
                <a:tab pos="3561715" algn="l"/>
              </a:tabLst>
            </a:pPr>
            <a:endParaRPr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05000" y="4495800"/>
            <a:ext cx="4740275" cy="2133918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363538" marR="5080" indent="-363538" algn="just"/>
            <a:r>
              <a:rPr sz="1500" spc="26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 </a:t>
            </a:r>
            <a:r>
              <a:rPr sz="1500" b="1" spc="-1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 </a:t>
            </a:r>
            <a:r>
              <a:rPr sz="15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sz="15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sz="15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аккумулированные </a:t>
            </a:r>
            <a:r>
              <a:rPr sz="1500" spc="-5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500" spc="-4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наличной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5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безналичной </a:t>
            </a:r>
            <a:r>
              <a:rPr sz="1500" spc="11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формах </a:t>
            </a:r>
            <a:r>
              <a:rPr sz="1500" spc="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 </a:t>
            </a:r>
            <a:r>
              <a:rPr sz="15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государства, </a:t>
            </a:r>
            <a:r>
              <a:rPr sz="1500" spc="-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 или </a:t>
            </a:r>
            <a:r>
              <a:rPr sz="15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населения, </a:t>
            </a:r>
            <a:r>
              <a:rPr sz="1500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легко  </a:t>
            </a:r>
            <a:r>
              <a:rPr sz="1500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обращаемые 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500" spc="-3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деньги.</a:t>
            </a:r>
            <a:endParaRPr sz="15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3538" indent="-363538">
              <a:lnSpc>
                <a:spcPct val="100000"/>
              </a:lnSpc>
              <a:tabLst>
                <a:tab pos="363538" algn="l"/>
                <a:tab pos="1257300" algn="l"/>
                <a:tab pos="1725613" algn="l"/>
                <a:tab pos="3368675" algn="l"/>
              </a:tabLst>
            </a:pPr>
            <a:r>
              <a:rPr sz="1500" spc="2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	</a:t>
            </a:r>
            <a:r>
              <a:rPr sz="1500" b="1" spc="-1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	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	</a:t>
            </a:r>
            <a:r>
              <a:rPr sz="1500" spc="-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обязательный,	</a:t>
            </a:r>
            <a:r>
              <a:rPr sz="1500" spc="-4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</a:t>
            </a:r>
            <a:r>
              <a:rPr lang="ru-RU" sz="1500" spc="-4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безвозмездный платеж, взымаемый с физических  и юридических лиц для финансового обеспечения деятельности государства и (или) муниципальных организаций</a:t>
            </a:r>
            <a:endParaRPr sz="15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026767" y="1241468"/>
            <a:ext cx="67818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15" dirty="0">
                <a:solidFill>
                  <a:srgbClr val="3E3E3E"/>
                </a:solidFill>
                <a:latin typeface="Verdana"/>
                <a:cs typeface="Verdana"/>
              </a:rPr>
              <a:t>основе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086600" y="1905000"/>
            <a:ext cx="11506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54965" algn="l"/>
              </a:tabLst>
            </a:pPr>
            <a:r>
              <a:rPr sz="1400" spc="265" dirty="0">
                <a:solidFill>
                  <a:srgbClr val="A53010"/>
                </a:solidFill>
                <a:latin typeface="Arial"/>
                <a:cs typeface="Arial"/>
              </a:rPr>
              <a:t>	</a:t>
            </a:r>
            <a:r>
              <a:rPr sz="1400" b="1" spc="-105" dirty="0">
                <a:solidFill>
                  <a:srgbClr val="3E3E3E"/>
                </a:solidFill>
                <a:latin typeface="Verdana"/>
                <a:cs typeface="Verdana"/>
              </a:rPr>
              <a:t>Д</a:t>
            </a:r>
            <a:r>
              <a:rPr sz="1400" b="1" spc="-35" dirty="0">
                <a:solidFill>
                  <a:srgbClr val="3E3E3E"/>
                </a:solidFill>
                <a:latin typeface="Verdana"/>
                <a:cs typeface="Verdana"/>
              </a:rPr>
              <a:t>от</a:t>
            </a:r>
            <a:r>
              <a:rPr sz="1400" b="1" spc="-25" dirty="0">
                <a:solidFill>
                  <a:srgbClr val="3E3E3E"/>
                </a:solidFill>
                <a:latin typeface="Verdana"/>
                <a:cs typeface="Verdana"/>
              </a:rPr>
              <a:t>а</a:t>
            </a:r>
            <a:r>
              <a:rPr sz="1400" b="1" spc="-125" dirty="0">
                <a:solidFill>
                  <a:srgbClr val="3E3E3E"/>
                </a:solidFill>
                <a:latin typeface="Verdana"/>
                <a:cs typeface="Verdana"/>
              </a:rPr>
              <a:t>ц</a:t>
            </a:r>
            <a:r>
              <a:rPr sz="1400" b="1" spc="-135" dirty="0">
                <a:solidFill>
                  <a:srgbClr val="3E3E3E"/>
                </a:solidFill>
                <a:latin typeface="Verdana"/>
                <a:cs typeface="Verdana"/>
              </a:rPr>
              <a:t>и</a:t>
            </a:r>
            <a:r>
              <a:rPr sz="1400" b="1" spc="-225" dirty="0">
                <a:solidFill>
                  <a:srgbClr val="3E3E3E"/>
                </a:solidFill>
                <a:latin typeface="Verdana"/>
                <a:cs typeface="Verdana"/>
              </a:rPr>
              <a:t>я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858000" y="914400"/>
            <a:ext cx="4752975" cy="3618939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342900" marR="6350" indent="-342900" algn="r">
              <a:lnSpc>
                <a:spcPct val="80000"/>
              </a:lnSpc>
              <a:spcBef>
                <a:spcPts val="440"/>
              </a:spcBef>
              <a:tabLst>
                <a:tab pos="0" algn="l"/>
                <a:tab pos="868363" algn="l"/>
                <a:tab pos="2095500" algn="l"/>
                <a:tab pos="3006725" algn="l"/>
              </a:tabLst>
            </a:pPr>
            <a:r>
              <a:rPr sz="1500" spc="265" dirty="0" smtClean="0">
                <a:solidFill>
                  <a:srgbClr val="A530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	</a:t>
            </a:r>
            <a:r>
              <a:rPr sz="1500" b="1" spc="-14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</a:t>
            </a:r>
            <a:r>
              <a:rPr sz="1500" b="1" spc="-1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sz="1500" spc="1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</a:t>
            </a:r>
            <a:r>
              <a:rPr sz="1500" spc="2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500" spc="-1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1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sz="1500" spc="-2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</a:t>
            </a:r>
            <a:r>
              <a:rPr sz="1500" spc="-2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</a:t>
            </a:r>
            <a:r>
              <a:rPr sz="1500" spc="4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500" spc="1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безвозмездной </a:t>
            </a:r>
            <a:r>
              <a:rPr sz="15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500" spc="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z="15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sz="1500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500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</a:t>
            </a:r>
            <a:r>
              <a:rPr sz="1500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1500" spc="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500" spc="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5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1500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1500" spc="-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sz="15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500" spc="-1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5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</a:t>
            </a:r>
            <a:r>
              <a:rPr sz="1500" spc="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500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500" spc="-1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500" spc="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1500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 </a:t>
            </a:r>
            <a:r>
              <a:rPr sz="15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(межбюджетные 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трансферты), </a:t>
            </a:r>
            <a:r>
              <a:rPr sz="1500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sz="15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</a:t>
            </a:r>
            <a:r>
              <a:rPr sz="1500" spc="-1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sz="15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965">
              <a:lnSpc>
                <a:spcPts val="1345"/>
              </a:lnSpc>
            </a:pPr>
            <a:r>
              <a:rPr sz="15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юридических</a:t>
            </a:r>
            <a:r>
              <a:rPr sz="1500" spc="-1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лиц.</a:t>
            </a:r>
            <a:endParaRPr sz="15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965" marR="5080" indent="1113155" algn="just">
              <a:lnSpc>
                <a:spcPct val="79900"/>
              </a:lnSpc>
              <a:spcBef>
                <a:spcPts val="1010"/>
              </a:spcBef>
            </a:pP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sz="15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межбюджетный </a:t>
            </a:r>
            <a:r>
              <a:rPr sz="15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трансферт,  </a:t>
            </a:r>
            <a:r>
              <a:rPr sz="15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предоставляемый </a:t>
            </a:r>
            <a:r>
              <a:rPr sz="15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15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безвозмездной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безвозвратной </a:t>
            </a:r>
            <a:r>
              <a:rPr sz="1500" spc="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sz="15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установления  </a:t>
            </a:r>
            <a:r>
              <a:rPr sz="15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500" spc="-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(или)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</a:t>
            </a:r>
            <a:r>
              <a:rPr sz="1500" spc="-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sz="1500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использования.  </a:t>
            </a:r>
            <a:r>
              <a:rPr sz="15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</a:t>
            </a:r>
            <a:r>
              <a:rPr sz="1500" spc="-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выделяются </a:t>
            </a:r>
            <a:r>
              <a:rPr sz="1500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sz="15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sz="15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вышестоящего  </a:t>
            </a:r>
            <a:r>
              <a:rPr sz="1500" spc="-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случаях, </a:t>
            </a:r>
            <a:r>
              <a:rPr sz="1500" spc="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sz="1500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закреплённых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1500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регулирующих </a:t>
            </a:r>
            <a:r>
              <a:rPr sz="15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</a:t>
            </a:r>
            <a:r>
              <a:rPr sz="15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sz="15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достаточно </a:t>
            </a:r>
            <a:r>
              <a:rPr sz="1500" spc="-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 </a:t>
            </a:r>
            <a:r>
              <a:rPr sz="1500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</a:t>
            </a:r>
            <a:r>
              <a:rPr sz="15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минимального </a:t>
            </a:r>
            <a:r>
              <a:rPr sz="15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 </a:t>
            </a:r>
            <a:r>
              <a:rPr sz="15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нижестоящего </a:t>
            </a:r>
            <a:r>
              <a:rPr sz="15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территориального</a:t>
            </a:r>
            <a:r>
              <a:rPr sz="1500" spc="-2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уровня.</a:t>
            </a:r>
            <a:endParaRPr sz="15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marR="5715" indent="-343535" algn="just">
              <a:lnSpc>
                <a:spcPct val="80000"/>
              </a:lnSpc>
              <a:spcBef>
                <a:spcPts val="1010"/>
              </a:spcBef>
            </a:pPr>
            <a:r>
              <a:rPr sz="1500" spc="2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 </a:t>
            </a:r>
            <a:r>
              <a:rPr sz="1500" b="1" spc="-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 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вид </a:t>
            </a:r>
            <a:r>
              <a:rPr sz="15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денежного  </a:t>
            </a:r>
            <a:r>
              <a:rPr sz="1500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пособия </a:t>
            </a:r>
            <a:r>
              <a:rPr sz="15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 </a:t>
            </a:r>
            <a:r>
              <a:rPr sz="1500" spc="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местным </a:t>
            </a:r>
            <a:r>
              <a:rPr sz="1500" spc="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  </a:t>
            </a:r>
            <a:r>
              <a:rPr sz="15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власти. </a:t>
            </a:r>
            <a:r>
              <a:rPr sz="1500" spc="-1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500" spc="-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отличие </a:t>
            </a:r>
            <a:r>
              <a:rPr sz="1500" spc="-45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sz="1500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1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1500" spc="-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1500" spc="-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3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</a:t>
            </a:r>
            <a:r>
              <a:rPr sz="15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500" spc="-3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предоставляется</a:t>
            </a:r>
            <a:r>
              <a:rPr lang="ru-RU" sz="1500" spc="-3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финансирование </a:t>
            </a:r>
            <a:r>
              <a:rPr lang="ru-RU" sz="1500" spc="-3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определеного</a:t>
            </a:r>
            <a:r>
              <a:rPr lang="ru-RU" sz="1500" spc="-3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мероприятия и подлежит возврату в случае нарушения ее целевого использования</a:t>
            </a:r>
            <a:endParaRPr sz="15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027674" y="4056238"/>
            <a:ext cx="25400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400" dirty="0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812585" y="4056238"/>
            <a:ext cx="166052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400" dirty="0">
              <a:latin typeface="Verdana"/>
              <a:cs typeface="Verdan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934200" y="4495800"/>
            <a:ext cx="5029200" cy="1806135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2700">
              <a:lnSpc>
                <a:spcPts val="1510"/>
              </a:lnSpc>
              <a:spcBef>
                <a:spcPts val="660"/>
              </a:spcBef>
              <a:tabLst>
                <a:tab pos="354965" algn="l"/>
              </a:tabLst>
            </a:pPr>
            <a:r>
              <a:rPr lang="ru-RU" sz="1400" spc="265" dirty="0">
                <a:solidFill>
                  <a:srgbClr val="A53010"/>
                </a:solidFill>
                <a:latin typeface="Arial"/>
                <a:cs typeface="Arial"/>
              </a:rPr>
              <a:t> </a:t>
            </a:r>
            <a:r>
              <a:rPr lang="ru-RU" sz="1400" spc="2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 </a:t>
            </a:r>
            <a:r>
              <a:rPr lang="ru-RU" sz="1500" b="1" spc="-155" dirty="0" smtClean="0">
                <a:solidFill>
                  <a:srgbClr val="3E3E3E"/>
                </a:solidFill>
                <a:latin typeface="Verdana"/>
                <a:cs typeface="Verdana"/>
              </a:rPr>
              <a:t>Му</a:t>
            </a:r>
            <a:r>
              <a:rPr sz="1500" b="1" spc="-155" dirty="0" err="1" smtClean="0">
                <a:solidFill>
                  <a:srgbClr val="3E3E3E"/>
                </a:solidFill>
                <a:latin typeface="Verdana"/>
                <a:cs typeface="Verdana"/>
              </a:rPr>
              <a:t>ниципальная</a:t>
            </a:r>
            <a:r>
              <a:rPr sz="1500" b="1" spc="-155" dirty="0" smtClean="0">
                <a:solidFill>
                  <a:srgbClr val="3E3E3E"/>
                </a:solidFill>
                <a:latin typeface="Verdana"/>
                <a:cs typeface="Verdana"/>
              </a:rPr>
              <a:t> </a:t>
            </a:r>
            <a:r>
              <a:rPr sz="1500" b="1" spc="-45" dirty="0" smtClean="0">
                <a:solidFill>
                  <a:srgbClr val="3E3E3E"/>
                </a:solidFill>
                <a:latin typeface="Verdana"/>
                <a:cs typeface="Verdana"/>
              </a:rPr>
              <a:t> </a:t>
            </a:r>
            <a:r>
              <a:rPr sz="1500" b="1" spc="-80" dirty="0">
                <a:solidFill>
                  <a:srgbClr val="3E3E3E"/>
                </a:solidFill>
                <a:latin typeface="Verdana"/>
                <a:cs typeface="Verdana"/>
              </a:rPr>
              <a:t>программа</a:t>
            </a:r>
            <a:endParaRPr sz="1500" dirty="0">
              <a:latin typeface="Verdana"/>
              <a:cs typeface="Verdana"/>
            </a:endParaRPr>
          </a:p>
          <a:p>
            <a:pPr marL="354965" marR="5080" algn="just">
              <a:lnSpc>
                <a:spcPct val="80000"/>
              </a:lnSpc>
              <a:spcBef>
                <a:spcPts val="170"/>
              </a:spcBef>
            </a:pP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sz="1500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sz="15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</a:t>
            </a:r>
            <a:r>
              <a:rPr sz="1500" spc="-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(взаимоувязанных </a:t>
            </a:r>
            <a:r>
              <a:rPr sz="15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 </a:t>
            </a:r>
            <a:r>
              <a:rPr sz="15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задачам, </a:t>
            </a:r>
            <a:r>
              <a:rPr sz="1500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срокам </a:t>
            </a:r>
            <a:r>
              <a:rPr sz="15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осуществления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500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ресурсам) 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5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инструментов </a:t>
            </a:r>
            <a:r>
              <a:rPr sz="15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</a:t>
            </a:r>
            <a:r>
              <a:rPr sz="1500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политики,  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обеспечивающих     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      </a:t>
            </a:r>
            <a:r>
              <a:rPr sz="1500" spc="45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рамках</a:t>
            </a:r>
            <a:r>
              <a:rPr sz="1500" spc="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500" spc="4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</a:t>
            </a:r>
            <a:r>
              <a:rPr lang="ru-RU" sz="1500" spc="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110" dirty="0" smtClean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ключевых </a:t>
            </a:r>
            <a:r>
              <a:rPr lang="ru-RU" sz="1500" spc="-55" dirty="0" smtClean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 </a:t>
            </a:r>
            <a:r>
              <a:rPr lang="ru-RU" sz="1500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функций достижение </a:t>
            </a:r>
            <a:r>
              <a:rPr lang="ru-RU" sz="1500" spc="-30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приоритетов </a:t>
            </a:r>
            <a:r>
              <a:rPr lang="ru-RU" sz="1500" spc="-3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500" spc="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целей  </a:t>
            </a:r>
            <a:r>
              <a:rPr lang="ru-RU" sz="1500" spc="-30" dirty="0" smtClean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</a:t>
            </a:r>
            <a:r>
              <a:rPr lang="ru-RU" sz="1500" spc="-60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 </a:t>
            </a:r>
            <a:r>
              <a:rPr lang="ru-RU" sz="1500" spc="-180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sz="1500" spc="140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сфере </a:t>
            </a:r>
            <a:r>
              <a:rPr lang="ru-RU" sz="1500" spc="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социально-экономического </a:t>
            </a:r>
            <a:r>
              <a:rPr lang="ru-RU" sz="1500" spc="-7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sz="1500" spc="-3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lang="ru-RU" sz="1500" spc="1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безопасности.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965" marR="5080" algn="just">
              <a:lnSpc>
                <a:spcPct val="80000"/>
              </a:lnSpc>
              <a:spcBef>
                <a:spcPts val="170"/>
              </a:spcBef>
            </a:pPr>
            <a:endParaRPr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064704" y="79876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solidFill>
                  <a:srgbClr val="FEFFFF"/>
                </a:solidFill>
                <a:latin typeface="Arial"/>
                <a:cs typeface="Arial"/>
              </a:rPr>
              <a:t>2</a:t>
            </a:r>
            <a:endParaRPr sz="2000">
              <a:latin typeface="Arial"/>
              <a:cs typeface="Arial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933455" y="3244334"/>
            <a:ext cx="325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pc="-5" dirty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endParaRPr lang="ru-RU" dirty="0">
              <a:latin typeface="Arial"/>
              <a:cs typeface="Arial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926241" y="3228945"/>
            <a:ext cx="33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lvl="0">
              <a:spcBef>
                <a:spcPts val="105"/>
              </a:spcBef>
            </a:pPr>
            <a:r>
              <a:rPr lang="ru-RU" sz="2000" spc="-5" dirty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endParaRPr lang="ru-RU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990600" y="3276600"/>
            <a:ext cx="3047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chemeClr val="bg1"/>
                </a:solidFill>
                <a:latin typeface="Arial"/>
                <a:cs typeface="Arial"/>
              </a:rPr>
              <a:t>3</a:t>
            </a:r>
            <a:endParaRPr lang="ru-RU"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14600" y="1267692"/>
            <a:ext cx="8915399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sz="3200" b="1" spc="-2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3200" spc="-2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sz="3200" b="1" spc="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</a:t>
            </a:r>
            <a:r>
              <a:rPr sz="3200" b="1" spc="-4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 </a:t>
            </a:r>
            <a:r>
              <a:rPr sz="3200" b="1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28800" y="2145729"/>
            <a:ext cx="8839200" cy="11304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9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95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spc="-1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2800" spc="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</a:t>
            </a:r>
            <a:r>
              <a:rPr sz="2800" spc="-24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spc="-1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2800" spc="-5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приоритеты </a:t>
            </a:r>
            <a:r>
              <a:rPr sz="2800" spc="-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</a:t>
            </a:r>
            <a:r>
              <a:rPr sz="2800" spc="-4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2800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</a:t>
            </a:r>
            <a:r>
              <a:rPr sz="2800" spc="-484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8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</a:t>
            </a:r>
            <a:endParaRPr sz="28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64704" y="325621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chemeClr val="bg1"/>
                </a:solidFill>
                <a:latin typeface="Arial"/>
                <a:cs typeface="Arial"/>
              </a:rPr>
              <a:t>4</a:t>
            </a:r>
            <a:endParaRPr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997325" y="3557587"/>
            <a:ext cx="5143500" cy="2857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516656" y="1806143"/>
            <a:ext cx="2712944" cy="25431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71800" y="228492"/>
            <a:ext cx="8381999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3200" b="1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</a:t>
            </a:r>
            <a:r>
              <a:rPr sz="3200" b="1" spc="-5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64704" y="325621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5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155825" y="2894012"/>
            <a:ext cx="3248025" cy="32226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006596" y="4968253"/>
            <a:ext cx="1944624" cy="51719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dirty="0"/>
          </a:p>
        </p:txBody>
      </p:sp>
      <p:sp>
        <p:nvSpPr>
          <p:cNvPr id="7" name="object 7"/>
          <p:cNvSpPr txBox="1"/>
          <p:nvPr/>
        </p:nvSpPr>
        <p:spPr>
          <a:xfrm>
            <a:off x="4062984" y="4989576"/>
            <a:ext cx="1888235" cy="5693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square" lIns="0" tIns="12700" rIns="0" bIns="0" rtlCol="0">
            <a:spAutoFit/>
          </a:bodyPr>
          <a:lstStyle/>
          <a:p>
            <a:pPr marL="12700" lvl="0" algn="ctr">
              <a:lnSpc>
                <a:spcPts val="1435"/>
              </a:lnSpc>
              <a:spcBef>
                <a:spcPts val="100"/>
              </a:spcBef>
            </a:pPr>
            <a:r>
              <a:rPr lang="ru-RU" sz="1400" b="1" spc="-3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1400" b="1" spc="-1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spc="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590" lvl="0" algn="ctr">
              <a:lnSpc>
                <a:spcPts val="1435"/>
              </a:lnSpc>
            </a:pPr>
            <a:r>
              <a:rPr lang="ru-RU" sz="1400" b="1" spc="-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6 497 546,00 рублей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" marR="5080" indent="-48895">
              <a:lnSpc>
                <a:spcPct val="100000"/>
              </a:lnSpc>
              <a:spcBef>
                <a:spcPts val="100"/>
              </a:spcBef>
            </a:pPr>
            <a:r>
              <a:rPr sz="1200" spc="-15" dirty="0" smtClean="0">
                <a:latin typeface="Verdana"/>
                <a:cs typeface="Verdana"/>
              </a:rPr>
              <a:t>.</a:t>
            </a:r>
            <a:endParaRPr sz="1200" dirty="0">
              <a:latin typeface="Verdana"/>
              <a:cs typeface="Verdan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644395" y="4229100"/>
            <a:ext cx="1937005" cy="6477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693164" y="4289196"/>
            <a:ext cx="1570863" cy="3847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1435"/>
              </a:lnSpc>
              <a:spcBef>
                <a:spcPts val="100"/>
              </a:spcBef>
            </a:pPr>
            <a:r>
              <a:rPr sz="1400" b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sz="1400" b="1" spc="-1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</a:t>
            </a:r>
            <a:r>
              <a:rPr lang="ru-RU" sz="1400" b="1" spc="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джета</a:t>
            </a:r>
            <a:r>
              <a:rPr lang="ru-RU" sz="1400" b="1" spc="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2700" algn="ctr">
              <a:lnSpc>
                <a:spcPts val="1435"/>
              </a:lnSpc>
              <a:spcBef>
                <a:spcPts val="100"/>
              </a:spcBef>
            </a:pPr>
            <a:r>
              <a:rPr lang="ru-RU" sz="1400" b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6 497 546,00 рублей</a:t>
            </a:r>
            <a:endParaRPr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693164" y="3080004"/>
            <a:ext cx="1048512" cy="11932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695955" y="3040379"/>
            <a:ext cx="789419" cy="123291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81371" y="3541776"/>
            <a:ext cx="986015" cy="154076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062984" y="3557015"/>
            <a:ext cx="864108" cy="15255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667000" y="6178295"/>
            <a:ext cx="2286000" cy="60807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895600" y="6172200"/>
            <a:ext cx="181371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94030" marR="5080" indent="-481965" algn="ctr">
              <a:lnSpc>
                <a:spcPct val="100000"/>
              </a:lnSpc>
            </a:pPr>
            <a:r>
              <a:rPr lang="ru-RU" sz="1600" spc="9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95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z="16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</a:t>
            </a:r>
            <a:r>
              <a:rPr sz="1600" spc="2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25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spc="135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-3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600" spc="65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1600" spc="45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600" spc="-155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2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25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600" spc="-5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600" spc="-155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sz="1600" spc="-25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sz="1200" spc="-2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600" spc="-1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588252" y="5292852"/>
            <a:ext cx="2325624" cy="134569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7086600" y="5410200"/>
            <a:ext cx="1524000" cy="10900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latin typeface="Verdana"/>
                <a:cs typeface="Verdana"/>
              </a:rPr>
              <a:t>Доходы </a:t>
            </a:r>
            <a:r>
              <a:rPr sz="1400" spc="-180" dirty="0">
                <a:latin typeface="Verdana"/>
                <a:cs typeface="Verdana"/>
              </a:rPr>
              <a:t>в  </a:t>
            </a:r>
            <a:r>
              <a:rPr sz="1400" spc="20" dirty="0">
                <a:latin typeface="Verdana"/>
                <a:cs typeface="Verdana"/>
              </a:rPr>
              <a:t>расчете </a:t>
            </a:r>
            <a:r>
              <a:rPr sz="1400" spc="30" dirty="0">
                <a:latin typeface="Verdana"/>
                <a:cs typeface="Verdana"/>
              </a:rPr>
              <a:t>на</a:t>
            </a:r>
            <a:r>
              <a:rPr sz="1400" spc="-340" dirty="0">
                <a:latin typeface="Verdana"/>
                <a:cs typeface="Verdana"/>
              </a:rPr>
              <a:t> </a:t>
            </a:r>
            <a:r>
              <a:rPr sz="1400" spc="-114" dirty="0">
                <a:latin typeface="Verdana"/>
                <a:cs typeface="Verdana"/>
              </a:rPr>
              <a:t>1  </a:t>
            </a:r>
            <a:r>
              <a:rPr sz="1400" spc="-35" dirty="0" smtClean="0">
                <a:latin typeface="Verdana"/>
                <a:cs typeface="Verdana"/>
              </a:rPr>
              <a:t>человека</a:t>
            </a:r>
            <a:r>
              <a:rPr lang="ru-RU" sz="1400" spc="-35" dirty="0" smtClean="0">
                <a:latin typeface="Verdana"/>
                <a:cs typeface="Verdana"/>
              </a:rPr>
              <a:t> в 2019 год</a:t>
            </a:r>
            <a:endParaRPr sz="1400" dirty="0">
              <a:latin typeface="Verdana"/>
              <a:cs typeface="Verdana"/>
            </a:endParaRPr>
          </a:p>
          <a:p>
            <a:pPr marL="1905" algn="ctr">
              <a:lnSpc>
                <a:spcPct val="100000"/>
              </a:lnSpc>
              <a:spcBef>
                <a:spcPts val="5"/>
              </a:spcBef>
            </a:pPr>
            <a:r>
              <a:rPr lang="ru-RU" sz="1400" spc="20" dirty="0" smtClean="0">
                <a:latin typeface="Verdana"/>
                <a:cs typeface="Verdana"/>
              </a:rPr>
              <a:t>1 695,60 </a:t>
            </a:r>
            <a:r>
              <a:rPr sz="1400" spc="20" dirty="0" err="1" smtClean="0">
                <a:latin typeface="Verdana"/>
                <a:cs typeface="Verdana"/>
              </a:rPr>
              <a:t>руб</a:t>
            </a:r>
            <a:r>
              <a:rPr sz="1400" spc="20" dirty="0">
                <a:latin typeface="Arial"/>
                <a:cs typeface="Arial"/>
              </a:rPr>
              <a:t>.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9502140" y="4756403"/>
            <a:ext cx="2327148" cy="134569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9989204" y="4949901"/>
            <a:ext cx="1669396" cy="10900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latin typeface="Verdana"/>
                <a:cs typeface="Verdana"/>
              </a:rPr>
              <a:t>Расходы </a:t>
            </a:r>
            <a:r>
              <a:rPr sz="1400" spc="-180" dirty="0">
                <a:latin typeface="Verdana"/>
                <a:cs typeface="Verdana"/>
              </a:rPr>
              <a:t>в  </a:t>
            </a:r>
            <a:r>
              <a:rPr sz="1400" spc="20" dirty="0">
                <a:latin typeface="Verdana"/>
                <a:cs typeface="Verdana"/>
              </a:rPr>
              <a:t>расчете </a:t>
            </a:r>
            <a:r>
              <a:rPr sz="1400" spc="30" dirty="0">
                <a:latin typeface="Verdana"/>
                <a:cs typeface="Verdana"/>
              </a:rPr>
              <a:t>на</a:t>
            </a:r>
            <a:r>
              <a:rPr sz="1400" spc="-340" dirty="0">
                <a:latin typeface="Verdana"/>
                <a:cs typeface="Verdana"/>
              </a:rPr>
              <a:t> </a:t>
            </a:r>
            <a:r>
              <a:rPr sz="1400" spc="-114" dirty="0">
                <a:latin typeface="Verdana"/>
                <a:cs typeface="Verdana"/>
              </a:rPr>
              <a:t>1  </a:t>
            </a:r>
            <a:r>
              <a:rPr sz="1400" spc="-35" dirty="0" smtClean="0">
                <a:latin typeface="Verdana"/>
                <a:cs typeface="Verdana"/>
              </a:rPr>
              <a:t>человека</a:t>
            </a:r>
            <a:r>
              <a:rPr lang="ru-RU" sz="1400" spc="-35" dirty="0" smtClean="0">
                <a:latin typeface="Verdana"/>
                <a:cs typeface="Verdana"/>
              </a:rPr>
              <a:t> в 2019 году</a:t>
            </a:r>
            <a:endParaRPr sz="1400" dirty="0">
              <a:latin typeface="Verdana"/>
              <a:cs typeface="Verdana"/>
            </a:endParaRPr>
          </a:p>
          <a:p>
            <a:pPr marL="1905" algn="ctr">
              <a:lnSpc>
                <a:spcPct val="100000"/>
              </a:lnSpc>
              <a:spcBef>
                <a:spcPts val="5"/>
              </a:spcBef>
            </a:pPr>
            <a:r>
              <a:rPr lang="ru-RU" sz="1400" spc="20" smtClean="0">
                <a:latin typeface="Verdana"/>
                <a:cs typeface="Verdana"/>
              </a:rPr>
              <a:t>1 695,60 </a:t>
            </a:r>
            <a:r>
              <a:rPr sz="1400" spc="20" dirty="0" err="1" smtClean="0">
                <a:latin typeface="Verdana"/>
                <a:cs typeface="Verdana"/>
              </a:rPr>
              <a:t>руб</a:t>
            </a:r>
            <a:r>
              <a:rPr sz="1400" spc="20" dirty="0">
                <a:latin typeface="Arial"/>
                <a:cs typeface="Arial"/>
              </a:rPr>
              <a:t>.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9315450" y="1397000"/>
            <a:ext cx="2052637" cy="203517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978908" y="2657855"/>
            <a:ext cx="1819653" cy="60350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113020" y="2773978"/>
            <a:ext cx="1559687" cy="3712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lvl="0">
              <a:lnSpc>
                <a:spcPts val="1435"/>
              </a:lnSpc>
              <a:spcBef>
                <a:spcPts val="100"/>
              </a:spcBef>
            </a:pPr>
            <a:r>
              <a:rPr lang="ru-RU" sz="1400" b="1" spc="-3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1400" b="1" spc="-1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spc="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590" lvl="0">
              <a:lnSpc>
                <a:spcPts val="1435"/>
              </a:lnSpc>
            </a:pPr>
            <a:r>
              <a:rPr lang="ru-RU" sz="1400" b="1" spc="-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6 318 401,00 </a:t>
            </a:r>
            <a:r>
              <a:rPr lang="ru-RU" sz="1400" b="1" spc="-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7063738" y="3380232"/>
            <a:ext cx="1927862" cy="65836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7080690" y="3491022"/>
            <a:ext cx="1758509" cy="3712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lvl="0" algn="ctr">
              <a:lnSpc>
                <a:spcPts val="1435"/>
              </a:lnSpc>
              <a:spcBef>
                <a:spcPts val="100"/>
              </a:spcBef>
            </a:pPr>
            <a:r>
              <a:rPr lang="ru-RU" sz="1400" b="1" spc="-3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1400" b="1" spc="-1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spc="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590" lvl="0" algn="ctr">
              <a:lnSpc>
                <a:spcPts val="1435"/>
              </a:lnSpc>
            </a:pPr>
            <a:r>
              <a:rPr lang="ru-RU" sz="1400" b="1" spc="-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6 318 401,00 </a:t>
            </a:r>
            <a:r>
              <a:rPr lang="ru-RU" sz="1400" b="1" spc="-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0341856" y="2743200"/>
            <a:ext cx="1850144" cy="6096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0515600" y="2773657"/>
            <a:ext cx="1676400" cy="3718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lvl="0">
              <a:lnSpc>
                <a:spcPts val="1435"/>
              </a:lnSpc>
              <a:spcBef>
                <a:spcPts val="100"/>
              </a:spcBef>
            </a:pPr>
            <a:r>
              <a:rPr lang="ru-RU" sz="1400" b="1" spc="-3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1400" b="1" spc="-1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spc="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590" lvl="0">
              <a:lnSpc>
                <a:spcPts val="1435"/>
              </a:lnSpc>
            </a:pPr>
            <a:r>
              <a:rPr lang="ru-RU" sz="1400" b="1" spc="-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6 291 053,00 рублей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458200" y="2045976"/>
            <a:ext cx="1883656" cy="61187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8610600" y="2093192"/>
            <a:ext cx="1676400" cy="3718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lvl="0">
              <a:lnSpc>
                <a:spcPts val="1435"/>
              </a:lnSpc>
              <a:spcBef>
                <a:spcPts val="100"/>
              </a:spcBef>
            </a:pPr>
            <a:r>
              <a:rPr lang="ru-RU" sz="1400" b="1" spc="-3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1400" b="1" spc="-1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spc="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590" lvl="0">
              <a:lnSpc>
                <a:spcPts val="1435"/>
              </a:lnSpc>
            </a:pPr>
            <a:r>
              <a:rPr lang="ru-RU" sz="1400" b="1" spc="-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6 291 053,00 рублей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352800" y="2438400"/>
            <a:ext cx="1143000" cy="3821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5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ru-RU" sz="2400" b="1" spc="-155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2000" b="1" spc="-18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448800" y="955586"/>
            <a:ext cx="1364385" cy="3821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5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2400" b="1" spc="-15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2400" b="1" spc="-18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2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397142" y="1423987"/>
            <a:ext cx="1222858" cy="3821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5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2400" b="1" spc="-15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sz="2400" b="1" spc="-18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2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113020" y="1967483"/>
            <a:ext cx="981455" cy="75742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048755" y="1967483"/>
            <a:ext cx="749807" cy="76504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728204" y="2299716"/>
            <a:ext cx="1091183" cy="112928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185659" y="2314955"/>
            <a:ext cx="554735" cy="115976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814816" y="1485900"/>
            <a:ext cx="899159" cy="61417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686543" y="1478280"/>
            <a:ext cx="516635" cy="61569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1009376" y="1766316"/>
            <a:ext cx="943355" cy="102565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0562843" y="1757172"/>
            <a:ext cx="481583" cy="101498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357359" y="3451859"/>
            <a:ext cx="1968995" cy="60807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9548596" y="3511384"/>
            <a:ext cx="15843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94030" marR="5080" indent="-481965">
              <a:lnSpc>
                <a:spcPct val="100000"/>
              </a:lnSpc>
              <a:spcBef>
                <a:spcPts val="100"/>
              </a:spcBef>
            </a:pPr>
            <a:r>
              <a:rPr sz="1200" spc="100" dirty="0">
                <a:solidFill>
                  <a:srgbClr val="FFFFFF"/>
                </a:solidFill>
                <a:latin typeface="Verdana"/>
                <a:cs typeface="Verdana"/>
              </a:rPr>
              <a:t>С</a:t>
            </a:r>
            <a:r>
              <a:rPr sz="1200" spc="95" dirty="0">
                <a:solidFill>
                  <a:srgbClr val="FFFFFF"/>
                </a:solidFill>
                <a:latin typeface="Verdana"/>
                <a:cs typeface="Verdana"/>
              </a:rPr>
              <a:t>б</a:t>
            </a:r>
            <a:r>
              <a:rPr sz="1200" dirty="0">
                <a:solidFill>
                  <a:srgbClr val="FFFFFF"/>
                </a:solidFill>
                <a:latin typeface="Verdana"/>
                <a:cs typeface="Verdana"/>
              </a:rPr>
              <a:t>ал</a:t>
            </a:r>
            <a:r>
              <a:rPr sz="1200" spc="20" dirty="0">
                <a:solidFill>
                  <a:srgbClr val="FFFFFF"/>
                </a:solidFill>
                <a:latin typeface="Verdana"/>
                <a:cs typeface="Verdana"/>
              </a:rPr>
              <a:t>а</a:t>
            </a:r>
            <a:r>
              <a:rPr sz="1200" spc="25" dirty="0">
                <a:solidFill>
                  <a:srgbClr val="FFFFFF"/>
                </a:solidFill>
                <a:latin typeface="Verdana"/>
                <a:cs typeface="Verdana"/>
              </a:rPr>
              <a:t>н</a:t>
            </a:r>
            <a:r>
              <a:rPr sz="1200" spc="135" dirty="0">
                <a:solidFill>
                  <a:srgbClr val="FFFFFF"/>
                </a:solidFill>
                <a:latin typeface="Verdana"/>
                <a:cs typeface="Verdana"/>
              </a:rPr>
              <a:t>с</a:t>
            </a:r>
            <a:r>
              <a:rPr sz="1200" spc="-30" dirty="0">
                <a:solidFill>
                  <a:srgbClr val="FFFFFF"/>
                </a:solidFill>
                <a:latin typeface="Verdana"/>
                <a:cs typeface="Verdana"/>
              </a:rPr>
              <a:t>и</a:t>
            </a:r>
            <a:r>
              <a:rPr sz="1200" spc="65" dirty="0">
                <a:solidFill>
                  <a:srgbClr val="FFFFFF"/>
                </a:solidFill>
                <a:latin typeface="Verdana"/>
                <a:cs typeface="Verdana"/>
              </a:rPr>
              <a:t>р</a:t>
            </a:r>
            <a:r>
              <a:rPr sz="1200" spc="45" dirty="0">
                <a:solidFill>
                  <a:srgbClr val="FFFFFF"/>
                </a:solidFill>
                <a:latin typeface="Verdana"/>
                <a:cs typeface="Verdana"/>
              </a:rPr>
              <a:t>о</a:t>
            </a:r>
            <a:r>
              <a:rPr sz="1200" spc="-155" dirty="0">
                <a:solidFill>
                  <a:srgbClr val="FFFFFF"/>
                </a:solidFill>
                <a:latin typeface="Verdana"/>
                <a:cs typeface="Verdana"/>
              </a:rPr>
              <a:t>в</a:t>
            </a:r>
            <a:r>
              <a:rPr sz="1200" spc="20" dirty="0">
                <a:solidFill>
                  <a:srgbClr val="FFFFFF"/>
                </a:solidFill>
                <a:latin typeface="Verdana"/>
                <a:cs typeface="Verdana"/>
              </a:rPr>
              <a:t>а</a:t>
            </a:r>
            <a:r>
              <a:rPr sz="1200" spc="25" dirty="0">
                <a:solidFill>
                  <a:srgbClr val="FFFFFF"/>
                </a:solidFill>
                <a:latin typeface="Verdana"/>
                <a:cs typeface="Verdana"/>
              </a:rPr>
              <a:t>н</a:t>
            </a:r>
            <a:r>
              <a:rPr sz="1200" spc="-50" dirty="0">
                <a:solidFill>
                  <a:srgbClr val="FFFFFF"/>
                </a:solidFill>
                <a:latin typeface="Verdana"/>
                <a:cs typeface="Verdana"/>
              </a:rPr>
              <a:t>н</a:t>
            </a:r>
            <a:r>
              <a:rPr sz="1200" spc="-155" dirty="0">
                <a:solidFill>
                  <a:srgbClr val="FFFFFF"/>
                </a:solidFill>
                <a:latin typeface="Verdana"/>
                <a:cs typeface="Verdana"/>
              </a:rPr>
              <a:t>ы</a:t>
            </a:r>
            <a:r>
              <a:rPr sz="1200" spc="-25" dirty="0">
                <a:solidFill>
                  <a:srgbClr val="FFFFFF"/>
                </a:solidFill>
                <a:latin typeface="Verdana"/>
                <a:cs typeface="Verdana"/>
              </a:rPr>
              <a:t>й  </a:t>
            </a:r>
            <a:r>
              <a:rPr sz="1200" spc="-15" dirty="0">
                <a:solidFill>
                  <a:srgbClr val="FFFFFF"/>
                </a:solidFill>
                <a:latin typeface="Verdana"/>
                <a:cs typeface="Verdana"/>
              </a:rPr>
              <a:t>бюджет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84094" y="354106"/>
            <a:ext cx="2182906" cy="911147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9812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b="1" spc="75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</a:t>
            </a:r>
            <a:r>
              <a:rPr b="1" spc="7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b="1" spc="-16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b="1" spc="114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b="1" spc="1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b="1" spc="-7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b="1" spc="-8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b="1" spc="2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2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b="1" spc="16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b="1" spc="-8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b="1" spc="-114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b="1" spc="-13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b="1" spc="-2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b="1" spc="-25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" marR="198120">
              <a:lnSpc>
                <a:spcPct val="100000"/>
              </a:lnSpc>
              <a:spcBef>
                <a:spcPts val="325"/>
              </a:spcBef>
            </a:pPr>
            <a:r>
              <a:rPr b="1" spc="-2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6024829" y="4419600"/>
            <a:ext cx="1967483" cy="608076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6096000" y="4419600"/>
            <a:ext cx="22098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1965" marR="5080" indent="-469900">
              <a:lnSpc>
                <a:spcPct val="100000"/>
              </a:lnSpc>
              <a:spcBef>
                <a:spcPts val="100"/>
              </a:spcBef>
            </a:pPr>
            <a:r>
              <a:rPr sz="1600" spc="13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6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z="1600" spc="9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-8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sz="1600" spc="9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4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нс</a:t>
            </a:r>
            <a:r>
              <a:rPr sz="1600" spc="-3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600" spc="6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1600" spc="4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600" spc="-3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3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-7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sz="1600" spc="-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sz="16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 </a:t>
            </a:r>
            <a:r>
              <a:rPr sz="1600" spc="-1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90800" y="304800"/>
            <a:ext cx="9448800" cy="9983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3200" b="1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3200" b="1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приоритеты </a:t>
            </a:r>
            <a:r>
              <a:rPr sz="3200" b="1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</a:t>
            </a:r>
            <a:r>
              <a:rPr sz="3200" b="1" spc="-7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7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3200" b="1" spc="-7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3200" b="1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</a:t>
            </a:r>
            <a:r>
              <a:rPr sz="3200" b="1" spc="-2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1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64704" y="325621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6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52600" y="1676400"/>
            <a:ext cx="5407661" cy="37061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638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720" algn="l"/>
              </a:tabLst>
            </a:pPr>
            <a:r>
              <a:rPr sz="2000" b="1" spc="3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sz="2000"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полного </a:t>
            </a:r>
            <a:r>
              <a:rPr sz="2000" b="1" spc="-4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000" b="1" spc="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своевременного </a:t>
            </a:r>
            <a:r>
              <a:rPr sz="2000" b="1" spc="-6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</a:t>
            </a:r>
            <a:r>
              <a:rPr sz="2000" b="1" spc="-26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6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денежных  </a:t>
            </a:r>
            <a:r>
              <a:rPr sz="2000" b="1" spc="1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</a:t>
            </a:r>
            <a:r>
              <a:rPr sz="2000" b="1" spc="-229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b="1" spc="-2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-29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2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850900" indent="-286385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2000" b="1" spc="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</a:t>
            </a:r>
            <a:r>
              <a:rPr sz="2000" b="1" spc="-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</a:t>
            </a:r>
            <a:r>
              <a:rPr sz="2000"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 </a:t>
            </a:r>
            <a:r>
              <a:rPr sz="2000" b="1" spc="1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мобилизации </a:t>
            </a:r>
            <a:r>
              <a:rPr sz="2000" b="1" spc="-8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дополнительных  </a:t>
            </a:r>
            <a:r>
              <a:rPr sz="2000" b="1" spc="-8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 </a:t>
            </a:r>
            <a:r>
              <a:rPr sz="2000" b="1" spc="-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поступлений </a:t>
            </a:r>
            <a:r>
              <a:rPr sz="2000" b="1" spc="-229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b="1" spc="-30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2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177165" indent="-286385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2000" b="1" spc="6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</a:t>
            </a:r>
            <a:r>
              <a:rPr sz="2000" b="1" spc="3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объемов</a:t>
            </a:r>
            <a:r>
              <a:rPr sz="2000" b="1" spc="-33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задолженности  </a:t>
            </a:r>
            <a:r>
              <a:rPr sz="2000"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2000" b="1" spc="-15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5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доходам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273685" indent="-286385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2000" b="1" spc="-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Гарантированное </a:t>
            </a:r>
            <a:r>
              <a:rPr sz="20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 </a:t>
            </a:r>
            <a:r>
              <a:rPr sz="2000" b="1" spc="-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действующих </a:t>
            </a:r>
            <a:r>
              <a:rPr sz="2000" b="1" spc="-2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расходных</a:t>
            </a:r>
            <a:r>
              <a:rPr sz="2000" b="1" spc="-2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7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276225" indent="-286385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2000" b="1" spc="-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</a:t>
            </a:r>
            <a:r>
              <a:rPr sz="2000" b="1" spc="-12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программно-целевым  </a:t>
            </a:r>
            <a:r>
              <a:rPr sz="2000" b="1" spc="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методом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2000" b="1" spc="3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sz="2000" b="1" spc="-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устойчивости</a:t>
            </a:r>
            <a:r>
              <a:rPr sz="2000" b="1" spc="-254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04800" y="228600"/>
            <a:ext cx="2057400" cy="911147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9812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b="1" spc="75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</a:t>
            </a:r>
            <a:r>
              <a:rPr b="1" spc="7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b="1" spc="-16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b="1" spc="114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b="1" spc="1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b="1" spc="-7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b="1" spc="-8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b="1" spc="2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2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b="1" spc="16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b="1" spc="-8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b="1" spc="-114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b="1" spc="-13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spc="-13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b="1" spc="-25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" marR="198120">
              <a:lnSpc>
                <a:spcPct val="100000"/>
              </a:lnSpc>
              <a:spcBef>
                <a:spcPts val="325"/>
              </a:spcBef>
            </a:pPr>
            <a:r>
              <a:rPr b="1" spc="-2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467600" y="1839912"/>
            <a:ext cx="4396714" cy="38750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57401" y="1115292"/>
            <a:ext cx="6019800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sz="3200" b="1" spc="-2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200" b="1" spc="-27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8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sz="3200" b="1" spc="-5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590800" y="2057400"/>
            <a:ext cx="5866448" cy="1248419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>
              <a:lnSpc>
                <a:spcPct val="100000"/>
              </a:lnSpc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lang="ru-RU" sz="2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бюджета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</a:t>
            </a:r>
            <a:endParaRPr sz="2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indent="-342900">
              <a:lnSpc>
                <a:spcPct val="100000"/>
              </a:lnSpc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590800" y="3200400"/>
            <a:ext cx="6145530" cy="1249701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A53010"/>
              </a:buClr>
              <a:buFont typeface="Arial"/>
              <a:buAutoNum type="arabicPeriod" startAt="3"/>
              <a:tabLst>
                <a:tab pos="354965" algn="l"/>
                <a:tab pos="355600" algn="l"/>
              </a:tabLst>
            </a:pPr>
            <a:r>
              <a:rPr sz="2400" b="1" spc="-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</a:t>
            </a:r>
            <a:r>
              <a:rPr sz="2400" b="1" spc="-10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6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</a:t>
            </a:r>
            <a:endParaRPr sz="2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5080">
              <a:lnSpc>
                <a:spcPct val="100000"/>
              </a:lnSpc>
              <a:buClr>
                <a:srgbClr val="A53010"/>
              </a:buClr>
              <a:buFont typeface="Arial"/>
              <a:buAutoNum type="arabicPeriod" startAt="3"/>
              <a:tabLst>
                <a:tab pos="354965" algn="l"/>
                <a:tab pos="355600" algn="l"/>
              </a:tabLst>
            </a:pPr>
            <a:r>
              <a:rPr lang="ru-RU" sz="2200" b="1" spc="-1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200" b="1" spc="-1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</a:t>
            </a:r>
            <a:r>
              <a:rPr sz="2400" b="1" spc="-1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2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</a:t>
            </a:r>
            <a:r>
              <a:rPr sz="2400"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sz="2400" b="1" spc="1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мобилизации</a:t>
            </a:r>
            <a:r>
              <a:rPr sz="2400" b="1" spc="-459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 </a:t>
            </a:r>
            <a:r>
              <a:rPr sz="2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64704" y="325621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7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274175" y="1371601"/>
            <a:ext cx="2613025" cy="37877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1200" y="337956"/>
            <a:ext cx="9906000" cy="7521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1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-1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</a:t>
            </a:r>
            <a:r>
              <a:rPr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2400" b="1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Майского сельского поселения Джанкойского района Республики Крым на 2019 год и на плановый период 2020 и 2021 годов</a:t>
            </a: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64806" y="325634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8</a:t>
            </a: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944474"/>
              </p:ext>
            </p:extLst>
          </p:nvPr>
        </p:nvGraphicFramePr>
        <p:xfrm>
          <a:off x="1600200" y="1295400"/>
          <a:ext cx="9982199" cy="29234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31202"/>
                <a:gridCol w="1156275"/>
                <a:gridCol w="1113141"/>
                <a:gridCol w="761982"/>
                <a:gridCol w="1244114"/>
                <a:gridCol w="813285"/>
                <a:gridCol w="1473896"/>
                <a:gridCol w="888304"/>
              </a:tblGrid>
              <a:tr h="513649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81050">
                        <a:lnSpc>
                          <a:spcPct val="100000"/>
                        </a:lnSpc>
                      </a:pPr>
                      <a:r>
                        <a:rPr sz="1400" b="1" spc="-10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07645">
                        <a:lnSpc>
                          <a:spcPct val="100000"/>
                        </a:lnSpc>
                      </a:pPr>
                      <a:r>
                        <a:rPr sz="14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4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1400" b="1" spc="-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202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</a:t>
                      </a:r>
                      <a:r>
                        <a:rPr sz="1200" b="1" spc="-7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0241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sz="1400" spc="114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6205" marR="95250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400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</a:t>
                      </a:r>
                      <a:r>
                        <a:rPr sz="1400" spc="-17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  </a:t>
                      </a:r>
                      <a:r>
                        <a:rPr sz="1400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</a:t>
                      </a:r>
                      <a:r>
                        <a:rPr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400" spc="-110" baseline="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4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 </a:t>
                      </a:r>
                      <a:r>
                        <a:rPr sz="1400" spc="-15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400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24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</a:pPr>
                      <a:r>
                        <a:rPr sz="1400" spc="114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8425" marR="81915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400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</a:t>
                      </a:r>
                      <a:r>
                        <a:rPr sz="1400" spc="-17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  </a:t>
                      </a:r>
                      <a:r>
                        <a:rPr sz="1400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</a:t>
                      </a:r>
                      <a:r>
                        <a:rPr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sz="1400" spc="-4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 </a:t>
                      </a:r>
                      <a:r>
                        <a:rPr sz="1400" spc="-15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400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24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31775">
                        <a:lnSpc>
                          <a:spcPct val="100000"/>
                        </a:lnSpc>
                      </a:pPr>
                      <a:r>
                        <a:rPr sz="1400" spc="114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935" marR="102870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400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</a:t>
                      </a:r>
                      <a:r>
                        <a:rPr sz="1400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  </a:t>
                      </a:r>
                      <a:r>
                        <a:rPr sz="1400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</a:t>
                      </a:r>
                      <a:r>
                        <a:rPr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sz="1400" spc="-4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 </a:t>
                      </a:r>
                      <a:r>
                        <a:rPr sz="1400" spc="-15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400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24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239450">
                <a:tc>
                  <a:txBody>
                    <a:bodyPr/>
                    <a:lstStyle/>
                    <a:p>
                      <a:pPr marL="15875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Доходы</a:t>
                      </a:r>
                      <a:r>
                        <a:rPr sz="1600" b="1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9 421 482,00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6 497 546,00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69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6 318 401,00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97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07010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6 291 053,00 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26720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190652">
                <a:tc>
                  <a:txBody>
                    <a:bodyPr/>
                    <a:lstStyle/>
                    <a:p>
                      <a:pPr marL="15240">
                        <a:lnSpc>
                          <a:spcPts val="1605"/>
                        </a:lnSpc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600" spc="-15" dirty="0">
                          <a:latin typeface="Times New Roman"/>
                          <a:cs typeface="Times New Roman"/>
                        </a:rPr>
                        <a:t>том,</a:t>
                      </a:r>
                      <a:r>
                        <a:rPr sz="16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512379">
                <a:tc>
                  <a:txBody>
                    <a:bodyPr/>
                    <a:lstStyle/>
                    <a:p>
                      <a:pPr marL="15240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sz="1600" spc="-5" dirty="0" smtClean="0">
                          <a:latin typeface="Times New Roman"/>
                          <a:cs typeface="Times New Roman"/>
                        </a:rPr>
                        <a:t>Налоговые</a:t>
                      </a:r>
                      <a:r>
                        <a:rPr lang="ru-RU" sz="1600" spc="-5" dirty="0" smtClean="0">
                          <a:latin typeface="Times New Roman"/>
                          <a:cs typeface="Times New Roman"/>
                        </a:rPr>
                        <a:t> и неналоговые</a:t>
                      </a:r>
                      <a:r>
                        <a:rPr sz="1600" spc="-2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20" dirty="0">
                          <a:latin typeface="Times New Roman"/>
                          <a:cs typeface="Times New Roman"/>
                        </a:rPr>
                        <a:t>доходы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2 631 221,06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2 175 044,00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2 249 983,00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10185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spc="-25" dirty="0" smtClean="0">
                          <a:latin typeface="Times New Roman"/>
                          <a:cs typeface="Times New Roman"/>
                        </a:rPr>
                        <a:t>2 329 156,00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26720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186681">
                <a:tc>
                  <a:txBody>
                    <a:bodyPr/>
                    <a:lstStyle/>
                    <a:p>
                      <a:pPr marL="15240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Безвозмездные</a:t>
                      </a:r>
                      <a:r>
                        <a:rPr sz="16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поступления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6 790 261,00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4 322 502,00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4 068 478,00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07010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3 961 897,00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70534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11222387" y="1066800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 smtClean="0">
                <a:latin typeface="Verdana"/>
                <a:cs typeface="Verdana"/>
              </a:rPr>
              <a:t>рублей</a:t>
            </a:r>
            <a:endParaRPr sz="1200" b="1" dirty="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28600" y="304800"/>
            <a:ext cx="1524000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1929765442"/>
              </p:ext>
            </p:extLst>
          </p:nvPr>
        </p:nvGraphicFramePr>
        <p:xfrm>
          <a:off x="1676400" y="4191000"/>
          <a:ext cx="28956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326875374"/>
              </p:ext>
            </p:extLst>
          </p:nvPr>
        </p:nvGraphicFramePr>
        <p:xfrm>
          <a:off x="5029200" y="4495800"/>
          <a:ext cx="29718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1166605994"/>
              </p:ext>
            </p:extLst>
          </p:nvPr>
        </p:nvGraphicFramePr>
        <p:xfrm>
          <a:off x="8153400" y="4724400"/>
          <a:ext cx="3352800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05200" y="152400"/>
            <a:ext cx="6019800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</a:t>
            </a:r>
            <a:r>
              <a:rPr sz="3200" b="1" spc="-3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неналоговые 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64704" y="325621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9</a:t>
            </a: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392312"/>
              </p:ext>
            </p:extLst>
          </p:nvPr>
        </p:nvGraphicFramePr>
        <p:xfrm>
          <a:off x="1524000" y="762000"/>
          <a:ext cx="10164121" cy="59377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2934"/>
                <a:gridCol w="3016065"/>
                <a:gridCol w="990600"/>
                <a:gridCol w="1136628"/>
                <a:gridCol w="844572"/>
                <a:gridCol w="1012527"/>
                <a:gridCol w="816274"/>
                <a:gridCol w="1066800"/>
                <a:gridCol w="867721"/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700" dirty="0">
                        <a:latin typeface="Times New Roman"/>
                        <a:cs typeface="Times New Roman"/>
                      </a:endParaRPr>
                    </a:p>
                    <a:p>
                      <a:pPr marL="116205" marR="97790" indent="425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2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№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п/п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Показатель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29539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8</a:t>
                      </a:r>
                      <a:r>
                        <a:rPr sz="1200" b="1" spc="-9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7848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874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1404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87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0071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202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87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78903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sz="12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5730" marR="107950" indent="-3175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2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</a:t>
                      </a:r>
                      <a:r>
                        <a:rPr sz="12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 </a:t>
                      </a:r>
                      <a:r>
                        <a:rPr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8</a:t>
                      </a:r>
                      <a:r>
                        <a:rPr sz="1200" spc="-15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2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2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 dirty="0">
                        <a:latin typeface="Times New Roman"/>
                        <a:cs typeface="Times New Roman"/>
                      </a:endParaRPr>
                    </a:p>
                    <a:p>
                      <a:pPr marL="9525" algn="ctr">
                        <a:lnSpc>
                          <a:spcPct val="100000"/>
                        </a:lnSpc>
                      </a:pPr>
                      <a:r>
                        <a:rPr sz="12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8110" marR="104775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2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</a:t>
                      </a:r>
                      <a:r>
                        <a:rPr sz="12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 </a:t>
                      </a:r>
                      <a:r>
                        <a:rPr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200" spc="-15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2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2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 dirty="0">
                        <a:latin typeface="Times New Roman"/>
                        <a:cs typeface="Times New Roman"/>
                      </a:endParaRPr>
                    </a:p>
                    <a:p>
                      <a:pPr marL="4445" algn="ctr">
                        <a:lnSpc>
                          <a:spcPct val="100000"/>
                        </a:lnSpc>
                      </a:pPr>
                      <a:r>
                        <a:rPr sz="12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45415" marR="136525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2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</a:t>
                      </a:r>
                      <a:r>
                        <a:rPr sz="12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 </a:t>
                      </a:r>
                      <a:r>
                        <a:rPr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200" spc="-15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2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2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48833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Всего </a:t>
                      </a:r>
                      <a:r>
                        <a:rPr sz="1600" b="1" spc="-10" dirty="0" smtClean="0">
                          <a:latin typeface="Times New Roman"/>
                          <a:cs typeface="Times New Roman"/>
                        </a:rPr>
                        <a:t>налоговые</a:t>
                      </a:r>
                      <a:r>
                        <a:rPr lang="ru-RU" sz="1600" b="1" spc="-10" dirty="0" smtClean="0">
                          <a:latin typeface="Times New Roman"/>
                          <a:cs typeface="Times New Roman"/>
                        </a:rPr>
                        <a:t> и неналоговые </a:t>
                      </a:r>
                      <a:r>
                        <a:rPr sz="1600" b="1" spc="-2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600" b="1" spc="-25" dirty="0" smtClean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600" b="1" spc="-20" dirty="0" smtClean="0">
                          <a:latin typeface="Times New Roman"/>
                          <a:cs typeface="Times New Roman"/>
                        </a:rPr>
                        <a:t>оходы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2 631 221,06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lang="ru-RU" sz="1400" b="1" spc="-35" dirty="0" smtClean="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sz="1400" b="1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400" b="1" spc="-35" dirty="0" smtClean="0">
                          <a:latin typeface="Times New Roman"/>
                          <a:cs typeface="Times New Roman"/>
                        </a:rPr>
                        <a:t>175 044,00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83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2 249 983,00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b="1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b="1" spc="5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lang="ru-RU" sz="1400" b="1" spc="-35" dirty="0" smtClean="0">
                          <a:latin typeface="Times New Roman"/>
                          <a:cs typeface="Times New Roman"/>
                        </a:rPr>
                        <a:t>2 329 156,00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400" b="1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b="1" spc="5" dirty="0" smtClean="0">
                          <a:latin typeface="Times New Roman"/>
                          <a:cs typeface="Times New Roman"/>
                        </a:rPr>
                        <a:t>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91740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Налог на </a:t>
                      </a:r>
                      <a:r>
                        <a:rPr sz="1600" spc="-20" dirty="0">
                          <a:latin typeface="Times New Roman"/>
                          <a:cs typeface="Times New Roman"/>
                        </a:rPr>
                        <a:t>доходы </a:t>
                      </a:r>
                      <a:r>
                        <a:rPr sz="1600" spc="5" dirty="0">
                          <a:latin typeface="Times New Roman"/>
                          <a:cs typeface="Times New Roman"/>
                        </a:rPr>
                        <a:t>физических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лиц</a:t>
                      </a:r>
                      <a:r>
                        <a:rPr sz="1600" spc="-125" dirty="0">
                          <a:latin typeface="Times New Roman"/>
                          <a:cs typeface="Times New Roman"/>
                        </a:rPr>
                        <a:t> 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790 653,92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789 000</a:t>
                      </a:r>
                      <a:r>
                        <a:rPr sz="1400" dirty="0" smtClean="0">
                          <a:latin typeface="Times New Roman"/>
                          <a:cs typeface="Times New Roman"/>
                        </a:rPr>
                        <a:t>,0</a:t>
                      </a: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828 000</a:t>
                      </a:r>
                      <a:r>
                        <a:rPr sz="1400" dirty="0" smtClean="0">
                          <a:latin typeface="Times New Roman"/>
                          <a:cs typeface="Times New Roman"/>
                        </a:rPr>
                        <a:t>,0</a:t>
                      </a: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869 000,00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</a:tr>
              <a:tr h="271387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600" spc="-5" dirty="0" smtClean="0">
                          <a:latin typeface="Times New Roman"/>
                          <a:cs typeface="Times New Roman"/>
                        </a:rPr>
                        <a:t>Единый сельскохозяйственный налог </a:t>
                      </a:r>
                      <a:endParaRPr lang="ru-RU" sz="1600" spc="-5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154</a:t>
                      </a:r>
                      <a:r>
                        <a:rPr lang="ru-RU" sz="1400" baseline="0" dirty="0" smtClean="0">
                          <a:latin typeface="Times New Roman"/>
                          <a:cs typeface="Times New Roman"/>
                        </a:rPr>
                        <a:t> 409,99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154 000,00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157 100,00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-15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400" spc="-15" dirty="0" smtClean="0">
                          <a:latin typeface="Times New Roman"/>
                          <a:cs typeface="Times New Roman"/>
                        </a:rPr>
                        <a:t>02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160 200,00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02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4848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97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31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5240" marR="55181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Земельный налог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73 589,66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57 000,00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78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54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59 000,00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62 000,00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R="359410" algn="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1400" spc="-45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400" spc="-45" dirty="0" smtClean="0">
                          <a:latin typeface="Times New Roman"/>
                          <a:cs typeface="Times New Roman"/>
                        </a:rPr>
                        <a:t>05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</a:tr>
              <a:tr h="306441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Государственная пошлина</a:t>
                      </a: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549074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22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Доходы, получаемые в виде арендной платы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736 782,12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96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770 983,00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801 822,00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sz="1400" spc="5" dirty="0">
                          <a:latin typeface="Times New Roman"/>
                          <a:cs typeface="Times New Roman"/>
                        </a:rPr>
                        <a:t>104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833 895,00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sz="1400" spc="5" dirty="0">
                          <a:latin typeface="Times New Roman"/>
                          <a:cs typeface="Times New Roman"/>
                        </a:rPr>
                        <a:t>104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</a:tr>
              <a:tr h="549074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22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Прочие доходы от компенсации затрат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923,00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96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49074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8.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22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Доходы от реализации иного имущества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230 825,00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96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</a:tr>
              <a:tr h="488333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</a:t>
                      </a: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Прочие поступления от денежных взысканий (штрафов)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610"/>
                        </a:lnSpc>
                        <a:spcBef>
                          <a:spcPts val="5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0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5" dirty="0">
                          <a:latin typeface="Times New Roman"/>
                          <a:cs typeface="Times New Roman"/>
                        </a:rPr>
                        <a:t>100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5" dirty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257397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8.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Прочие неналоговые доходы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610"/>
                        </a:lnSpc>
                        <a:spcBef>
                          <a:spcPts val="5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644 037,37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0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393 061,00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393 061,00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393 061,00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820400" y="533400"/>
            <a:ext cx="99314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45" dirty="0" smtClean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рублей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04800" y="32288"/>
            <a:ext cx="1828800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sz="16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1721</TotalTime>
  <Words>2238</Words>
  <Application>Microsoft Office PowerPoint</Application>
  <PresentationFormat>Произвольный</PresentationFormat>
  <Paragraphs>845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Легкий дым</vt:lpstr>
      <vt:lpstr>К проекту бюджета Майского сельского поселения Джанкойского района Республики Крым на 2019 год и на плановый период 2020 и 2021 годов</vt:lpstr>
      <vt:lpstr>Уважаемые жители Майского сельского поселения Джанкойского района Республики Крым</vt:lpstr>
      <vt:lpstr>Глоссарий</vt:lpstr>
      <vt:lpstr>Раздел 1. Общие характеристики  бюджета</vt:lpstr>
      <vt:lpstr>Основные параметры бюджета</vt:lpstr>
      <vt:lpstr>Основные приоритеты бюджетной      и  налоговой политики</vt:lpstr>
      <vt:lpstr>Раздел 2.  Доходы бюджета</vt:lpstr>
      <vt:lpstr>Структура доходов бюджета Майского сельского поселения Джанкойского района Республики Крым на 2019 год и на плановый период 2020 и 2021 годов</vt:lpstr>
      <vt:lpstr>Налоговые и неналоговые  доходы</vt:lpstr>
      <vt:lpstr>Налоговые  и неналоговые доходы</vt:lpstr>
      <vt:lpstr>Налоговые и неналоговые  доходы</vt:lpstr>
      <vt:lpstr>Налоговые и неналоговые  доходы</vt:lpstr>
      <vt:lpstr>Налоговые и неналоговые  доходы</vt:lpstr>
      <vt:lpstr>Безвозмездные поступления</vt:lpstr>
      <vt:lpstr>Безвозмездные поступления</vt:lpstr>
      <vt:lpstr>Основные мероприятия по мобилизации  доходов бюджета</vt:lpstr>
      <vt:lpstr>Раздел 3. Расходы бюджета</vt:lpstr>
      <vt:lpstr>Структура расходов бюджета Майского сельского поселения Джанкойского района Республики Крым на 2019 год и на плановый период 2020 и 2021 годов</vt:lpstr>
      <vt:lpstr>Структура расходов бюджета Майского сельского поселения Джанкойского района Республики Крым на 2019 год и на плановый период 2020 и 2021 годов</vt:lpstr>
      <vt:lpstr>Структура расходов бюджета по разделам и  подразделам функциональной классификации</vt:lpstr>
      <vt:lpstr>Структура расходов бюджета по разделам и  подразделам функциональной классификации</vt:lpstr>
      <vt:lpstr>Структура расходов бюджета по разделам и  подразделам функциональной классификации</vt:lpstr>
      <vt:lpstr>Структура расходов бюджета по разделам и  подразделам функциональной  классификации</vt:lpstr>
      <vt:lpstr>Структура расходов бюджета по разделам и  подразделам функциональной классификации</vt:lpstr>
      <vt:lpstr>Расходы бюджета Майского сельского поселения Джанкойского района Республики Крым на реализацию муниципальных программ на 2019 год и на плановый период 2020 и 2021 годов</vt:lpstr>
      <vt:lpstr>Раздел 4.   Межбюджетные        отношения</vt:lpstr>
      <vt:lpstr>Муниципальное образование Майское сельское поселение Джанкойского района Республики Крым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Клязника Наталия</dc:creator>
  <cp:lastModifiedBy>user</cp:lastModifiedBy>
  <cp:revision>334</cp:revision>
  <dcterms:created xsi:type="dcterms:W3CDTF">2018-08-01T14:05:50Z</dcterms:created>
  <dcterms:modified xsi:type="dcterms:W3CDTF">2020-02-13T13:18:01Z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2018-01-15T00:00:00Z</vt:filetime>
  </property>
  <property fmtid="{D5CDD505-2E9C-101B-9397-08002B2CF9AE}" pid="3" name="Creator">
    <vt:lpwstr>Acrobat PDFMaker 11 для PowerPoint</vt:lpwstr>
  </property>
  <property fmtid="{D5CDD505-2E9C-101B-9397-08002B2CF9AE}" pid="4" name="LastSaved">
    <vt:filetime>2018-08-01T00:00:00Z</vt:filetime>
  </property>
</Properties>
</file>