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1" r:id="rId1"/>
  </p:sldMasterIdLst>
  <p:notesMasterIdLst>
    <p:notesMasterId r:id="rId22"/>
  </p:notesMasterIdLst>
  <p:sldIdLst>
    <p:sldId id="256" r:id="rId2"/>
    <p:sldId id="262" r:id="rId3"/>
    <p:sldId id="263" r:id="rId4"/>
    <p:sldId id="276" r:id="rId5"/>
    <p:sldId id="277" r:id="rId6"/>
    <p:sldId id="265" r:id="rId7"/>
    <p:sldId id="266" r:id="rId8"/>
    <p:sldId id="269" r:id="rId9"/>
    <p:sldId id="283" r:id="rId10"/>
    <p:sldId id="270" r:id="rId11"/>
    <p:sldId id="271" r:id="rId12"/>
    <p:sldId id="272" r:id="rId13"/>
    <p:sldId id="284" r:id="rId14"/>
    <p:sldId id="273" r:id="rId15"/>
    <p:sldId id="286" r:id="rId16"/>
    <p:sldId id="287" r:id="rId17"/>
    <p:sldId id="288" r:id="rId18"/>
    <p:sldId id="289" r:id="rId19"/>
    <p:sldId id="290" r:id="rId20"/>
    <p:sldId id="282" r:id="rId2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DCC"/>
    <a:srgbClr val="F1E7E7"/>
    <a:srgbClr val="FFCCCC"/>
    <a:srgbClr val="ECE1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60323" autoAdjust="0"/>
  </p:normalViewPr>
  <p:slideViewPr>
    <p:cSldViewPr>
      <p:cViewPr varScale="1">
        <p:scale>
          <a:sx n="88" d="100"/>
          <a:sy n="88" d="100"/>
        </p:scale>
        <p:origin x="-594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Relationship Id="rId5" Type="http://schemas.microsoft.com/office/2011/relationships/chartStyle" Target="style10.xml"/><Relationship Id="rId4" Type="http://schemas.microsoft.com/office/2011/relationships/chartColorStyle" Target="colors10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Relationship Id="rId4" Type="http://schemas.microsoft.com/office/2011/relationships/chartStyle" Target="style1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2.6509186351706022E-3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3.0314960629921261E-3"/>
                  <c:y val="1.1065955465244263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567281701727581E-2"/>
                  <c:y val="-8.82711032088730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2"/>
                <c:pt idx="0">
                  <c:v>0.36</c:v>
                </c:pt>
                <c:pt idx="1">
                  <c:v>0.64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0244687156040984"/>
          <c:w val="1"/>
          <c:h val="0.197553128439590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06682272824005"/>
          <c:y val="2.3019560243483596E-2"/>
          <c:w val="0.79200172613558439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021021021020995E-2"/>
                  <c:y val="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519519519519465E-2"/>
                  <c:y val="-6.06060461450628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516516516516516E-2"/>
                  <c:y val="-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015015015014795E-2"/>
                  <c:y val="-3.03030230725308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5044251.1100000003</c:v>
                </c:pt>
                <c:pt idx="1">
                  <c:v>6075665.4100000001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121906688"/>
        <c:axId val="121908224"/>
        <c:axId val="0"/>
      </c:bar3DChart>
      <c:catAx>
        <c:axId val="1219066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1908224"/>
        <c:crosses val="autoZero"/>
        <c:auto val="1"/>
        <c:lblAlgn val="ctr"/>
        <c:lblOffset val="100"/>
        <c:noMultiLvlLbl val="0"/>
      </c:catAx>
      <c:valAx>
        <c:axId val="12190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190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656641604010022E-3"/>
                  <c:y val="-0.178362573099415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31578947368420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 с  организаций</c:v>
                </c:pt>
                <c:pt idx="3">
                  <c:v>Земельный налог с физических лиц</c:v>
                </c:pt>
                <c:pt idx="4">
                  <c:v>Доходы, получаемые в виде арендной платы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0.13800000000000001</c:v>
                </c:pt>
                <c:pt idx="1">
                  <c:v>5.3999999999999999E-2</c:v>
                </c:pt>
                <c:pt idx="2">
                  <c:v>8.0000000000000002E-3</c:v>
                </c:pt>
                <c:pt idx="3">
                  <c:v>0.20699999999999999</c:v>
                </c:pt>
                <c:pt idx="4">
                  <c:v>0.18</c:v>
                </c:pt>
                <c:pt idx="5">
                  <c:v>0.41299999999999998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186322104473791"/>
          <c:y val="5.8479532163742687E-3"/>
          <c:w val="0.23682576216434484"/>
          <c:h val="0.994152046783625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730112"/>
        <c:axId val="6731648"/>
        <c:axId val="0"/>
      </c:bar3DChart>
      <c:catAx>
        <c:axId val="673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31648"/>
        <c:crosses val="autoZero"/>
        <c:auto val="1"/>
        <c:lblAlgn val="ctr"/>
        <c:lblOffset val="100"/>
        <c:noMultiLvlLbl val="0"/>
      </c:catAx>
      <c:valAx>
        <c:axId val="673164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7301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5001518</c:v>
                </c:pt>
                <c:pt idx="1">
                  <c:v>2560126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1100000</c:v>
                </c:pt>
                <c:pt idx="1">
                  <c:v>10762707.710000001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193599</c:v>
                </c:pt>
                <c:pt idx="1">
                  <c:v>195972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1">
                  <c:v>195972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Лист1!$F$2:$F$3</c:f>
              <c:numCache>
                <c:formatCode>#,##0</c:formatCode>
                <c:ptCount val="2"/>
                <c:pt idx="1">
                  <c:v>50000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32988544"/>
        <c:axId val="32994816"/>
        <c:axId val="0"/>
      </c:bar3DChart>
      <c:catAx>
        <c:axId val="32988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рублей</a:t>
                </a:r>
                <a:endPara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983587598425195"/>
              <c:y val="0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994816"/>
        <c:crosses val="autoZero"/>
        <c:auto val="1"/>
        <c:lblAlgn val="ctr"/>
        <c:lblOffset val="100"/>
        <c:noMultiLvlLbl val="0"/>
      </c:catAx>
      <c:valAx>
        <c:axId val="32994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98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426454505686788"/>
          <c:y val="5.9238088027458106E-2"/>
          <c:w val="0.1557354549431321"/>
          <c:h val="0.94076191197254189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glow rad="63500">
            <a:srgbClr val="AA2B1E">
              <a:satMod val="175000"/>
              <a:alpha val="40000"/>
            </a:srgb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152278692436175"/>
          <c:y val="2.4523516157146834E-3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4384166.74</c:v>
                </c:pt>
                <c:pt idx="1">
                  <c:v>3566678.95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191683</c:v>
                </c:pt>
                <c:pt idx="1">
                  <c:v>224655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Лист1!$D$2:$D$3</c:f>
              <c:numCache>
                <c:formatCode>#,##0.00</c:formatCode>
                <c:ptCount val="2"/>
                <c:pt idx="0">
                  <c:v>978390</c:v>
                </c:pt>
                <c:pt idx="1">
                  <c:v>223000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Лист1!$E$2:$E$3</c:f>
              <c:numCache>
                <c:formatCode>#,##0.00</c:formatCode>
                <c:ptCount val="2"/>
                <c:pt idx="0">
                  <c:v>1691227.24</c:v>
                </c:pt>
                <c:pt idx="1">
                  <c:v>8709518.5399999991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Лист1!$F$2:$F$3</c:f>
              <c:numCache>
                <c:formatCode>#,##0.00</c:formatCode>
                <c:ptCount val="2"/>
                <c:pt idx="1">
                  <c:v>15190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Лист1!$G$2:$G$3</c:f>
              <c:numCache>
                <c:formatCode>#,##0.00</c:formatCode>
                <c:ptCount val="2"/>
                <c:pt idx="0">
                  <c:v>2561848.77</c:v>
                </c:pt>
                <c:pt idx="1">
                  <c:v>2784353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Лист1!$H$2:$H$3</c:f>
              <c:numCache>
                <c:formatCode>#,##0.00</c:formatCode>
                <c:ptCount val="2"/>
                <c:pt idx="0">
                  <c:v>31547.759999999998</c:v>
                </c:pt>
                <c:pt idx="1">
                  <c:v>33153.599999999999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Лист1!$I$2:$I$3</c:f>
              <c:numCache>
                <c:formatCode>#,##0.00</c:formatCode>
                <c:ptCount val="2"/>
                <c:pt idx="1">
                  <c:v>1046492.48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31890432"/>
        <c:axId val="33000832"/>
        <c:axId val="0"/>
      </c:bar3DChart>
      <c:catAx>
        <c:axId val="31890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000832"/>
        <c:crosses val="autoZero"/>
        <c:auto val="1"/>
        <c:lblAlgn val="ctr"/>
        <c:lblOffset val="100"/>
        <c:noMultiLvlLbl val="0"/>
      </c:catAx>
      <c:valAx>
        <c:axId val="3300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890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625319778065714"/>
          <c:y val="4.9668870934656689E-3"/>
          <c:w val="0.24374680664916884"/>
          <c:h val="0.59932102262338849"/>
        </c:manualLayout>
      </c:layout>
      <c:overlay val="0"/>
      <c:spPr>
        <a:noFill/>
        <a:ln>
          <a:solidFill>
            <a:srgbClr val="E833BF"/>
          </a:solidFill>
        </a:ln>
        <a:effectLst/>
      </c:spPr>
      <c:txPr>
        <a:bodyPr rot="0" spcFirstLastPara="1" vertOverflow="ellipsis" vert="horz" wrap="square" anchor="b" anchorCtr="0"/>
        <a:lstStyle/>
        <a:p>
          <a:pPr>
            <a:defRPr sz="1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53535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0.215</c:v>
                </c:pt>
                <c:pt idx="1">
                  <c:v>1.4E-2</c:v>
                </c:pt>
                <c:pt idx="2">
                  <c:v>1.4E-2</c:v>
                </c:pt>
                <c:pt idx="3" formatCode="0.00%">
                  <c:v>0.52500000000000002</c:v>
                </c:pt>
                <c:pt idx="4" formatCode="0.00%">
                  <c:v>1E-3</c:v>
                </c:pt>
                <c:pt idx="5">
                  <c:v>0.16800000000000001</c:v>
                </c:pt>
                <c:pt idx="6">
                  <c:v>2E-3</c:v>
                </c:pt>
                <c:pt idx="7" formatCode="0.00%">
                  <c:v>6.3E-2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5837217898793194"/>
          <c:w val="1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88DC-98E1-4F2B-8BC9-DF714E79286A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EEC2-6B4E-46A4-9856-F077BC08C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2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1189096" y="5617774"/>
            <a:ext cx="9843913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19937" y="1016990"/>
            <a:ext cx="9572977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20801" y="1009651"/>
            <a:ext cx="9572977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1026029" y="702069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10568399" y="655232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2934" y="1794935"/>
            <a:ext cx="7631291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2934" y="3736622"/>
            <a:ext cx="761623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027569" y="5357593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65393" y="5357593"/>
            <a:ext cx="671312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85241" y="5357593"/>
            <a:ext cx="738697" cy="3651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2" y="925691"/>
            <a:ext cx="1907823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0962" y="1106313"/>
            <a:ext cx="690503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639" y="2239431"/>
            <a:ext cx="8338725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690" y="3725335"/>
            <a:ext cx="8308623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731264" y="2121407"/>
            <a:ext cx="42672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17920" y="2119313"/>
            <a:ext cx="42672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7160" y="2122312"/>
            <a:ext cx="391936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47559" y="2122311"/>
            <a:ext cx="3925824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731264" y="2944368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3535" y="2944813"/>
            <a:ext cx="4303776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5961889" y="603504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999745" y="576072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8635" y="2020043"/>
            <a:ext cx="4086436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6472388" y="1150993"/>
            <a:ext cx="4027723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0834" y="3623748"/>
            <a:ext cx="4065188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55598" y="5885673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06" y="5829262"/>
            <a:ext cx="469680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76418" y="5896962"/>
            <a:ext cx="73869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842903" y="6058038"/>
            <a:ext cx="10295468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998940" y="576868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993412" y="575769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5958497" y="605163"/>
            <a:ext cx="505192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5953025" y="603920"/>
            <a:ext cx="505192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3161475" y="293953"/>
            <a:ext cx="757108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8467351" y="238675"/>
            <a:ext cx="566928" cy="7559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475232" y="2020824"/>
            <a:ext cx="408432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6531487" y="1207272"/>
            <a:ext cx="3885151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536192" y="3621024"/>
            <a:ext cx="4059936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8461249" y="5888738"/>
            <a:ext cx="1618428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1219426" y="5831038"/>
            <a:ext cx="4425391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10082786" y="5900027"/>
            <a:ext cx="73869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38201" y="6069330"/>
            <a:ext cx="1056132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75360" y="575310"/>
            <a:ext cx="102616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75360" y="576072"/>
            <a:ext cx="102616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724989" y="273091"/>
            <a:ext cx="757108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10914593" y="203675"/>
            <a:ext cx="566928" cy="755904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031" y="817583"/>
            <a:ext cx="9286993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0721" y="2119257"/>
            <a:ext cx="8261873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6118" y="5809153"/>
            <a:ext cx="1618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D8BD707-D9CF-40AE-B4C6-C98DA3205C09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2" y="5809153"/>
            <a:ext cx="73869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26937" y="5809153"/>
            <a:ext cx="738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72;&#1081;&#1089;&#1082;&#1086;&#1077;-&#1089;&#1087;.&#1088;&#1092;/" TargetMode="External"/><Relationship Id="rId2" Type="http://schemas.openxmlformats.org/officeDocument/2006/relationships/hyperlink" Target="mailto:majskoe_poselenie@mail.ru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0425" y="1022866"/>
            <a:ext cx="8750491" cy="24756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бюджета</a:t>
            </a:r>
            <a:r>
              <a:rPr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</a:t>
            </a:r>
            <a:r>
              <a:rPr sz="3200" b="1" spc="-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sz="3200" b="1" spc="-5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Джанкойского района Республики Крым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sz="3200" b="1" spc="-2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sz="3200" b="1" spc="-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14600" y="2895600"/>
            <a:ext cx="5791200" cy="17023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доходам бюд</a:t>
            </a:r>
            <a:r>
              <a:rPr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жета</a:t>
            </a:r>
            <a:endParaRPr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0" indent="-342900"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800" b="1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</a:t>
            </a:r>
            <a:r>
              <a:rPr lang="ru-RU" sz="2800" b="1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расходам </a:t>
            </a:r>
            <a:r>
              <a:rPr lang="ru-RU" sz="2800" b="1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программ</a:t>
            </a:r>
            <a:endParaRPr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71800" y="5029200"/>
            <a:ext cx="59436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5"/>
          <p:cNvSpPr/>
          <p:nvPr/>
        </p:nvSpPr>
        <p:spPr>
          <a:xfrm>
            <a:off x="8686800" y="3048000"/>
            <a:ext cx="2678119" cy="2514815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90825" y="506172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ru-RU"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sz="2400" b="1" spc="3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9600" y="990600"/>
            <a:ext cx="2181225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расходов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008179538"/>
              </p:ext>
            </p:extLst>
          </p:nvPr>
        </p:nvGraphicFramePr>
        <p:xfrm>
          <a:off x="2133600" y="1371600"/>
          <a:ext cx="8077200" cy="4842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2895600"/>
            <a:ext cx="30924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-11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9800" y="550101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357188"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7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263454"/>
              </p:ext>
            </p:extLst>
          </p:nvPr>
        </p:nvGraphicFramePr>
        <p:xfrm>
          <a:off x="1600200" y="1676400"/>
          <a:ext cx="9548813" cy="4423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2611"/>
                <a:gridCol w="497393"/>
                <a:gridCol w="4698809"/>
                <a:gridCol w="1219200"/>
                <a:gridCol w="1371600"/>
                <a:gridCol w="1219200"/>
              </a:tblGrid>
              <a:tr h="27696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3505" marR="83185" indent="12065" algn="l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50" dirty="0">
                        <a:latin typeface="Times New Roman"/>
                        <a:cs typeface="Times New Roman"/>
                      </a:endParaRPr>
                    </a:p>
                    <a:p>
                      <a:pPr marL="127000" marR="97790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</a:t>
                      </a:r>
                      <a:r>
                        <a:rPr sz="1200" b="1" spc="-8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7050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0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22935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5494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3825" marR="10668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исполнения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883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16 956</a:t>
                      </a:r>
                      <a:r>
                        <a:rPr lang="ru-RU" sz="1200" b="1" baseline="0" dirty="0" smtClean="0">
                          <a:latin typeface="Times New Roman"/>
                          <a:cs typeface="Times New Roman"/>
                        </a:rPr>
                        <a:t> 166,34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16 603 041,57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98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068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том,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23149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2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911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3 570 092,00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3 566 678,95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5416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1149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высшего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должностного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лица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муниципального  образования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67335" algn="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768 208,00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768 207,61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7262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418465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Правительства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высших исполнительных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органов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государственной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власти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субъектов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местных</a:t>
                      </a:r>
                      <a:r>
                        <a:rPr sz="1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администраций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9113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2 597 522,00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2 594 109,34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923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spc="-5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204 362,00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204 362,00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98507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оборона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224 655,00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224 655,00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788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Мобилизационная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вневойсковая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подготовка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 algn="r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224655,00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224 655,00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093779" y="1276723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20461" y="940092"/>
            <a:ext cx="2181225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расходов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26821" y="527442"/>
            <a:ext cx="85344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ru-RU"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509443"/>
              </p:ext>
            </p:extLst>
          </p:nvPr>
        </p:nvGraphicFramePr>
        <p:xfrm>
          <a:off x="1752600" y="1387403"/>
          <a:ext cx="9220200" cy="47349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100"/>
                <a:gridCol w="313238"/>
                <a:gridCol w="4851158"/>
                <a:gridCol w="1398704"/>
                <a:gridCol w="1295400"/>
                <a:gridCol w="990600"/>
              </a:tblGrid>
              <a:tr h="38177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5095" marR="95885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з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44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521334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1018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200" b="1" spc="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0541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исполнения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00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0" lvl="0" indent="0" algn="l" defTabSz="914400" rtl="0" eaLnBrk="1" fontAlgn="auto" latinLnBrk="0" hangingPunct="1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kumimoji="0" lang="ru-RU" sz="1200" b="1" i="0" u="none" strike="noStrike" kern="1200" cap="none" spc="-3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200" b="1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экономика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223 000,00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ts val="1375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223</a:t>
                      </a:r>
                      <a:r>
                        <a:rPr lang="ru-RU" sz="1200" b="1" baseline="0" dirty="0" smtClean="0">
                          <a:latin typeface="Times New Roman"/>
                          <a:cs typeface="Times New Roman"/>
                        </a:rPr>
                        <a:t> 000,00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ts val="1375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56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223 000,00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223 00,0,00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268753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Жилищно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– </a:t>
                      </a: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коммунальное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9 059 230,04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8 709 518,54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Жилищное 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88 933,02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88 932,81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Коммунальное 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386 310,00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386 310,00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Благоустройство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8 583 987,02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8 234 275,73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15 190,00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15 190,00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Профессиональная подготовка, переподготовка и повышение</a:t>
                      </a: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 квалификации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15 1900,00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15 190,00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22503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Культура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3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993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spc="-35" dirty="0">
                          <a:latin typeface="Times New Roman"/>
                          <a:cs typeface="Times New Roman"/>
                        </a:rPr>
                        <a:t>Культура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938657" y="10768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400" y="908484"/>
            <a:ext cx="2257425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расходов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26821" y="790299"/>
            <a:ext cx="85344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lang="ru-RU"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225817"/>
              </p:ext>
            </p:extLst>
          </p:nvPr>
        </p:nvGraphicFramePr>
        <p:xfrm>
          <a:off x="1828800" y="1981200"/>
          <a:ext cx="9220200" cy="28077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1100"/>
                <a:gridCol w="313238"/>
                <a:gridCol w="4851158"/>
                <a:gridCol w="1398704"/>
                <a:gridCol w="1295400"/>
                <a:gridCol w="990600"/>
              </a:tblGrid>
              <a:tr h="38177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5095" marR="95885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з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44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521334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1018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200" b="1" spc="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0541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исполнения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07503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политика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27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381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Пенсионное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обеспечение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381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Физическая культура и спорт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1 046 492,70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1 046 492,48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381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Массовый спорт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1 046 492,70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1 046 492,48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938657" y="16002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400" y="1274726"/>
            <a:ext cx="2257425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расходов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99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225658"/>
              </p:ext>
            </p:extLst>
          </p:nvPr>
        </p:nvGraphicFramePr>
        <p:xfrm>
          <a:off x="1232217" y="1752600"/>
          <a:ext cx="9664383" cy="4307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57141"/>
                <a:gridCol w="1295400"/>
                <a:gridCol w="1219200"/>
                <a:gridCol w="1597977"/>
              </a:tblGrid>
              <a:tr h="457200">
                <a:tc rowSpan="2"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/п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6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6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6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6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spc="-12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исполнения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593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</a:t>
                      </a:r>
                      <a:r>
                        <a:rPr sz="12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16 956 166,34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16 603 041,57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2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реализацию муниципальных</a:t>
                      </a:r>
                      <a:r>
                        <a:rPr sz="1200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16 760 194,34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16 407 069,57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200" b="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2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2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2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«Муниципальное управление Майского сельского поселения Джанкойского района Республики Крым» </a:t>
                      </a:r>
                      <a:endParaRPr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4 345 361,62</a:t>
                      </a:r>
                      <a:endParaRPr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4 341 948,36</a:t>
                      </a:r>
                      <a:endParaRPr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ru-RU" sz="12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6674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на территории Майского сельского поселения Джанкойского района</a:t>
                      </a: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2 784 353,00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2 784 353,00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«Формирование современной городской среды Майского сельского поселения Джанкойского района Республики Крым» 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7 050 660,70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6 701 646,41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95,1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«Комплексное благоустройство и развитие территории Майского сельского поселения Джанкойского района Республики Крым»</a:t>
                      </a: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2 579 819,02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2 579 121,80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525000" y="95077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600200" y="4490583"/>
            <a:ext cx="9448800" cy="15509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Times New Roman"/>
              </a:rPr>
              <a:t>Название проекта: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«Обустройство спортивной площадки в селе Октябрь»,</a:t>
            </a: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>
                <a:latin typeface="Times New Roman"/>
                <a:ea typeface="Times New Roman"/>
              </a:rPr>
              <a:t>расположенной по адресу: Джанкойский р-н, с. Октябрь,</a:t>
            </a: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Times New Roman"/>
              </a:rPr>
              <a:t>ул. Гагарина Численность жителей: 1100 человек</a:t>
            </a: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>
                <a:latin typeface="Times New Roman"/>
                <a:ea typeface="Times New Roman"/>
              </a:rPr>
              <a:t>Стоимость </a:t>
            </a:r>
            <a:r>
              <a:rPr lang="ru-RU" sz="4800" b="1" dirty="0" smtClean="0">
                <a:latin typeface="Times New Roman"/>
                <a:ea typeface="Times New Roman"/>
              </a:rPr>
              <a:t>работ: </a:t>
            </a:r>
            <a:r>
              <a:rPr lang="ru-RU" sz="4800" b="1" dirty="0">
                <a:latin typeface="Times New Roman"/>
                <a:ea typeface="Times New Roman"/>
              </a:rPr>
              <a:t>всего </a:t>
            </a:r>
            <a:r>
              <a:rPr lang="ru-RU" sz="4800" b="1" dirty="0" smtClean="0">
                <a:latin typeface="Times New Roman"/>
                <a:ea typeface="Times New Roman"/>
              </a:rPr>
              <a:t>713 00,00 рублей, </a:t>
            </a:r>
            <a:r>
              <a:rPr lang="ru-RU" sz="4800" b="1" dirty="0">
                <a:latin typeface="Times New Roman"/>
                <a:ea typeface="Times New Roman"/>
              </a:rPr>
              <a:t>в том числе за счет средств федерального бюджета – </a:t>
            </a:r>
            <a:r>
              <a:rPr lang="ru-RU" sz="4800" b="1" dirty="0" smtClean="0">
                <a:latin typeface="Times New Roman"/>
                <a:ea typeface="Times New Roman"/>
              </a:rPr>
              <a:t>474 145  рублей, </a:t>
            </a:r>
            <a:r>
              <a:rPr lang="ru-RU" sz="4800" b="1" dirty="0">
                <a:latin typeface="Times New Roman"/>
                <a:ea typeface="Times New Roman"/>
              </a:rPr>
              <a:t>регионального бюджета – </a:t>
            </a:r>
            <a:r>
              <a:rPr lang="ru-RU" sz="4800" b="1" dirty="0" smtClean="0">
                <a:latin typeface="Times New Roman"/>
                <a:ea typeface="Times New Roman"/>
              </a:rPr>
              <a:t>24  955 рублей, </a:t>
            </a:r>
            <a:r>
              <a:rPr lang="ru-RU" sz="4800" b="1" dirty="0">
                <a:latin typeface="Times New Roman"/>
                <a:ea typeface="Times New Roman"/>
              </a:rPr>
              <a:t>средств местного бюджета -</a:t>
            </a:r>
            <a:r>
              <a:rPr lang="ru-RU" sz="4800" b="1" dirty="0" smtClean="0">
                <a:latin typeface="Times New Roman"/>
                <a:ea typeface="Times New Roman"/>
              </a:rPr>
              <a:t>163 900 рублей, </a:t>
            </a:r>
            <a:r>
              <a:rPr lang="ru-RU" sz="4800" b="1" dirty="0">
                <a:latin typeface="Times New Roman"/>
                <a:ea typeface="Times New Roman"/>
              </a:rPr>
              <a:t>внебюджетных источников – </a:t>
            </a:r>
            <a:r>
              <a:rPr lang="ru-RU" sz="4800" b="1" dirty="0" smtClean="0">
                <a:latin typeface="Times New Roman"/>
                <a:ea typeface="Times New Roman"/>
              </a:rPr>
              <a:t>50 000,00 </a:t>
            </a:r>
            <a:r>
              <a:rPr lang="ru-RU" sz="4800" b="1" dirty="0">
                <a:latin typeface="Times New Roman"/>
                <a:ea typeface="Times New Roman"/>
              </a:rPr>
              <a:t>рублей</a:t>
            </a:r>
            <a:r>
              <a:rPr lang="ru-RU" sz="4800" b="1" dirty="0" smtClean="0">
                <a:latin typeface="Times New Roman"/>
                <a:ea typeface="Times New Roman"/>
              </a:rPr>
              <a:t>. Дополнительно профинансировано из средств местного бюджета, для обустройства основания спортивной площадки 333 492,48 рублей</a:t>
            </a: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endParaRPr lang="ru-RU" sz="4800" b="1" dirty="0" smtClean="0">
              <a:latin typeface="Times New Roman"/>
              <a:ea typeface="Times New Roman"/>
            </a:endParaRP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endParaRPr lang="ru-RU" sz="4800" dirty="0">
              <a:latin typeface="Times New Roman"/>
              <a:ea typeface="Times New Roman"/>
            </a:endParaRPr>
          </a:p>
          <a:p>
            <a:pPr algn="just"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71174"/>
            <a:ext cx="335280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54162"/>
            <a:ext cx="3889375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2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676400" y="4800600"/>
            <a:ext cx="9067800" cy="15509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Times New Roman"/>
              </a:rPr>
              <a:t>Мероприятие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: «Расходы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на благоустройство общественных территорий (в части установки спортивных площадок)», 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Основное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мероприятие 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«Реализация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среды»</a:t>
            </a:r>
            <a:endParaRPr lang="ru-RU" sz="4800" b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Times New Roman"/>
              </a:rPr>
              <a:t>Стоимость работ: </a:t>
            </a:r>
            <a:r>
              <a:rPr lang="ru-RU" sz="4800" b="1" dirty="0">
                <a:latin typeface="Times New Roman"/>
                <a:ea typeface="Times New Roman"/>
              </a:rPr>
              <a:t>всего </a:t>
            </a:r>
            <a:r>
              <a:rPr lang="ru-RU" sz="4800" b="1" dirty="0" smtClean="0">
                <a:latin typeface="Times New Roman"/>
                <a:ea typeface="Times New Roman"/>
              </a:rPr>
              <a:t>4 933 490,40  рублей, </a:t>
            </a:r>
            <a:r>
              <a:rPr lang="ru-RU" sz="4800" b="1" dirty="0">
                <a:latin typeface="Times New Roman"/>
                <a:ea typeface="Times New Roman"/>
              </a:rPr>
              <a:t>в том числе за счет средств </a:t>
            </a:r>
            <a:r>
              <a:rPr lang="ru-RU" sz="4800" b="1" dirty="0" smtClean="0">
                <a:latin typeface="Times New Roman"/>
                <a:ea typeface="Times New Roman"/>
              </a:rPr>
              <a:t>бюджета города Москва </a:t>
            </a:r>
            <a:r>
              <a:rPr lang="ru-RU" sz="4800" b="1" dirty="0">
                <a:latin typeface="Times New Roman"/>
                <a:ea typeface="Times New Roman"/>
              </a:rPr>
              <a:t>– </a:t>
            </a:r>
            <a:r>
              <a:rPr lang="ru-RU" sz="4800" b="1" dirty="0" smtClean="0">
                <a:latin typeface="Times New Roman"/>
                <a:ea typeface="Times New Roman"/>
              </a:rPr>
              <a:t>4 673 833,01 рублей, </a:t>
            </a:r>
            <a:r>
              <a:rPr lang="ru-RU" sz="4800" b="1" dirty="0">
                <a:latin typeface="Times New Roman"/>
                <a:ea typeface="Times New Roman"/>
              </a:rPr>
              <a:t>регионального бюджета – </a:t>
            </a:r>
            <a:r>
              <a:rPr lang="ru-RU" sz="4800" b="1" dirty="0" smtClean="0">
                <a:latin typeface="Times New Roman"/>
                <a:ea typeface="Times New Roman"/>
              </a:rPr>
              <a:t>259 657,39 рублей, </a:t>
            </a:r>
          </a:p>
          <a:p>
            <a:pPr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endParaRPr lang="ru-RU" sz="1900" dirty="0">
              <a:latin typeface="Times New Roman"/>
              <a:ea typeface="Times New Roman"/>
            </a:endParaRPr>
          </a:p>
          <a:p>
            <a:pPr algn="just">
              <a:lnSpc>
                <a:spcPts val="157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900" b="1" dirty="0">
                <a:latin typeface="Times New Roman"/>
                <a:ea typeface="Times New Roman"/>
              </a:rPr>
              <a:t> </a:t>
            </a:r>
            <a:endParaRPr lang="ru-RU" sz="19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1" y="1219200"/>
            <a:ext cx="2895600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176337"/>
            <a:ext cx="2947987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4315001"/>
            <a:ext cx="541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спортивная площадка, расположенная </a:t>
            </a:r>
            <a:r>
              <a:rPr lang="ru-RU" sz="1200" b="1" dirty="0"/>
              <a:t>по адресу: Республика Крым, Джанкойский район, с. Майское, ул. Майская, 56</a:t>
            </a:r>
          </a:p>
        </p:txBody>
      </p:sp>
    </p:spTree>
    <p:extLst>
      <p:ext uri="{BB962C8B-B14F-4D97-AF65-F5344CB8AC3E}">
        <p14:creationId xmlns:p14="http://schemas.microsoft.com/office/powerpoint/2010/main" val="63903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752600" y="4767407"/>
            <a:ext cx="9067800" cy="1550988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Мероприятие: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«Расходы на благоустройство общественных территорий (в части установки остановочных павильонов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)», основное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мероприятие «Реализация 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среды»</a:t>
            </a:r>
          </a:p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Стоимость работ: всего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427 495,31 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в том числе за счет средств бюджета города Москва –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404 756,19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регионального бюджета –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22 739,12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</a:t>
            </a:r>
          </a:p>
          <a:p>
            <a:endParaRPr lang="ru-RU" dirty="0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80245"/>
            <a:ext cx="251460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138813"/>
            <a:ext cx="2779713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33900" y="4490408"/>
            <a:ext cx="1371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Ларино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64286" y="4485942"/>
            <a:ext cx="14859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Полевое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79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752600" y="4767407"/>
            <a:ext cx="9067800" cy="1550988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Мероприятие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: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«Расходы на благоустройство общественных территорий (в части обустройства контейнерных площадок для сбора ТКО</a:t>
            </a: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)», основное </a:t>
            </a:r>
            <a:r>
              <a:rPr lang="ru-RU" sz="4800" b="1" dirty="0">
                <a:solidFill>
                  <a:srgbClr val="FF0000"/>
                </a:solidFill>
                <a:latin typeface="Times New Roman"/>
                <a:ea typeface="Times New Roman"/>
              </a:rPr>
              <a:t>мероприятие «Реализация Соглашения между Правительством Москвы и Советом министров Республики Крым о торгово-экономическом, научно-техническом и культурном сотрудничестве в рамках Государственной программы Республики Крым «Формирование современной городской среды»</a:t>
            </a:r>
          </a:p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Стоимость работ: всего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645 084,00 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в том числе за счет средств бюджета города Москва –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611 132,21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регионального бюджета – </a:t>
            </a:r>
            <a:r>
              <a:rPr lang="ru-RU" sz="48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33 951,79 </a:t>
            </a:r>
            <a:r>
              <a:rPr lang="ru-RU" sz="48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</a:t>
            </a:r>
          </a:p>
          <a:p>
            <a:endParaRPr lang="ru-RU" dirty="0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29400" y="1361739"/>
            <a:ext cx="4343400" cy="288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Площадки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накопления твердых коммунальных отходов на территории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Майское сельское поселение Джанкойского района Республики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Крым расположенные по адресам:</a:t>
            </a:r>
          </a:p>
          <a:p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с. Майское,  ул. Майская,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д.52А,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с. Майское, 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ул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. Майская, д.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55,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с. Майское, ул. Майская, д.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57Б,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Майское,  </a:t>
            </a:r>
            <a:r>
              <a:rPr lang="ru-RU" sz="12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ул</a:t>
            </a: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Пушкина, д. 56А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b="1" dirty="0">
              <a:latin typeface="Calibri"/>
              <a:ea typeface="Calibri"/>
              <a:cs typeface="Times New Roman"/>
            </a:endParaRPr>
          </a:p>
          <a:p>
            <a:endParaRPr lang="ru-RU" sz="1200" b="1" dirty="0" smtClean="0"/>
          </a:p>
          <a:p>
            <a:endParaRPr lang="ru-RU" sz="12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98171"/>
            <a:ext cx="3352800" cy="288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39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759692"/>
            <a:ext cx="8915399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 в 2020 году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752600" y="4767407"/>
            <a:ext cx="9067800" cy="1099993"/>
          </a:xfrm>
        </p:spPr>
        <p:txBody>
          <a:bodyPr>
            <a:normAutofit/>
          </a:bodyPr>
          <a:lstStyle/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12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Мероприятие</a:t>
            </a:r>
            <a:r>
              <a:rPr lang="ru-RU" sz="1200" b="1" dirty="0">
                <a:solidFill>
                  <a:srgbClr val="FF0000"/>
                </a:solidFill>
                <a:latin typeface="Times New Roman"/>
                <a:ea typeface="Times New Roman"/>
              </a:rPr>
              <a:t>: «Расходы на мероприятия по восстановлению и содержанию уличного освещение сел муниципального образования», </a:t>
            </a:r>
            <a:r>
              <a:rPr lang="ru-RU" sz="1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основное </a:t>
            </a:r>
            <a:r>
              <a:rPr lang="ru-RU" sz="1200" b="1" dirty="0">
                <a:solidFill>
                  <a:srgbClr val="FF0000"/>
                </a:solidFill>
                <a:latin typeface="Times New Roman"/>
                <a:ea typeface="Times New Roman"/>
              </a:rPr>
              <a:t>мероприятие «Благоустройство и озеленение сел муниципального образования»</a:t>
            </a:r>
          </a:p>
          <a:p>
            <a:pPr lvl="0">
              <a:lnSpc>
                <a:spcPts val="1570"/>
              </a:lnSpc>
              <a:spcBef>
                <a:spcPts val="600"/>
              </a:spcBef>
              <a:buClr>
                <a:srgbClr val="AA2B1E"/>
              </a:buClr>
            </a:pPr>
            <a:r>
              <a:rPr lang="ru-RU" sz="1200" b="1" dirty="0">
                <a:solidFill>
                  <a:srgbClr val="465E9C"/>
                </a:solidFill>
                <a:latin typeface="Times New Roman"/>
                <a:ea typeface="Times New Roman"/>
              </a:rPr>
              <a:t>Стоимость работ: всего </a:t>
            </a:r>
            <a:r>
              <a:rPr lang="ru-RU" sz="12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650 742,00  </a:t>
            </a:r>
            <a:r>
              <a:rPr lang="ru-RU" sz="12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в том числе за счет средств </a:t>
            </a:r>
            <a:r>
              <a:rPr lang="ru-RU" sz="12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 местного бюджета  </a:t>
            </a:r>
            <a:r>
              <a:rPr lang="ru-RU" sz="1200" b="1" dirty="0">
                <a:solidFill>
                  <a:srgbClr val="465E9C"/>
                </a:solidFill>
                <a:latin typeface="Times New Roman"/>
                <a:ea typeface="Times New Roman"/>
              </a:rPr>
              <a:t>– </a:t>
            </a:r>
            <a:r>
              <a:rPr lang="ru-RU" sz="1200" b="1" dirty="0" smtClean="0">
                <a:solidFill>
                  <a:srgbClr val="465E9C"/>
                </a:solidFill>
                <a:latin typeface="Times New Roman"/>
                <a:ea typeface="Times New Roman"/>
              </a:rPr>
              <a:t>650 742,00 </a:t>
            </a:r>
            <a:r>
              <a:rPr lang="ru-RU" sz="1200" b="1" dirty="0">
                <a:solidFill>
                  <a:srgbClr val="465E9C"/>
                </a:solidFill>
                <a:latin typeface="Times New Roman"/>
                <a:ea typeface="Times New Roman"/>
              </a:rPr>
              <a:t>рублей, </a:t>
            </a:r>
            <a:endParaRPr lang="ru-RU" sz="1200" dirty="0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" y="1104114"/>
            <a:ext cx="3733800" cy="534121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 реализации муниципальных программ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25000" y="1361739"/>
            <a:ext cx="1447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b="1" dirty="0" smtClean="0"/>
          </a:p>
          <a:p>
            <a:endParaRPr lang="ru-RU" sz="1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361738"/>
            <a:ext cx="2133600" cy="328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61738"/>
            <a:ext cx="2362200" cy="336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flipH="1">
            <a:off x="8305800" y="1524000"/>
            <a:ext cx="2514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kern="150" dirty="0" smtClean="0">
                <a:latin typeface="Times New Roman"/>
                <a:ea typeface="Times New Roman"/>
              </a:rPr>
              <a:t>Выполнен </a:t>
            </a:r>
            <a:r>
              <a:rPr lang="ru-RU" sz="1200" kern="150" dirty="0">
                <a:latin typeface="Times New Roman"/>
                <a:ea typeface="Times New Roman"/>
              </a:rPr>
              <a:t>монтаж внешнего электроснабжения по </a:t>
            </a:r>
            <a:r>
              <a:rPr lang="ru-RU" sz="1200" kern="150" dirty="0" smtClean="0">
                <a:latin typeface="Times New Roman"/>
                <a:ea typeface="Times New Roman"/>
              </a:rPr>
              <a:t>объектам: </a:t>
            </a:r>
          </a:p>
          <a:p>
            <a:pPr lvl="0"/>
            <a:endParaRPr lang="ru-RU" sz="1200" b="1" kern="150" dirty="0" smtClean="0">
              <a:latin typeface="Times New Roman"/>
              <a:ea typeface="Times New Roman"/>
            </a:endParaRPr>
          </a:p>
          <a:p>
            <a:pPr lvl="0"/>
            <a:r>
              <a:rPr lang="ru-RU" sz="1200" b="1" kern="150" dirty="0" smtClean="0">
                <a:latin typeface="Times New Roman"/>
                <a:ea typeface="Times New Roman"/>
              </a:rPr>
              <a:t>с. Ближнее ул</a:t>
            </a:r>
            <a:r>
              <a:rPr lang="ru-RU" sz="1200" b="1" kern="150" dirty="0">
                <a:latin typeface="Times New Roman"/>
                <a:ea typeface="Times New Roman"/>
              </a:rPr>
              <a:t>. </a:t>
            </a:r>
            <a:r>
              <a:rPr lang="ru-RU" sz="1200" b="1" kern="150" dirty="0" smtClean="0">
                <a:latin typeface="Times New Roman"/>
                <a:ea typeface="Times New Roman"/>
              </a:rPr>
              <a:t>Комарова, </a:t>
            </a:r>
          </a:p>
          <a:p>
            <a:pPr lvl="0"/>
            <a:r>
              <a:rPr lang="ru-RU" sz="1200" b="1" kern="150" dirty="0" smtClean="0">
                <a:latin typeface="Times New Roman"/>
                <a:ea typeface="Times New Roman"/>
              </a:rPr>
              <a:t>с.  </a:t>
            </a:r>
            <a:r>
              <a:rPr lang="ru-RU" sz="1200" b="1" kern="15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Майское</a:t>
            </a:r>
            <a:r>
              <a:rPr lang="ru-RU" sz="1200" kern="150" dirty="0">
                <a:solidFill>
                  <a:prstClr val="black"/>
                </a:solidFill>
                <a:latin typeface="Times New Roman"/>
                <a:ea typeface="Times New Roman"/>
              </a:rPr>
              <a:t>,</a:t>
            </a:r>
            <a:r>
              <a:rPr lang="ru-RU" sz="1200" b="1" kern="150" dirty="0" smtClean="0">
                <a:latin typeface="Times New Roman"/>
                <a:ea typeface="Times New Roman"/>
              </a:rPr>
              <a:t> </a:t>
            </a:r>
            <a:r>
              <a:rPr lang="ru-RU" sz="1200" b="1" kern="150" dirty="0">
                <a:latin typeface="Times New Roman"/>
                <a:ea typeface="Times New Roman"/>
              </a:rPr>
              <a:t>ул. Черкасская, </a:t>
            </a:r>
            <a:endParaRPr lang="ru-RU" sz="1200" b="1" kern="150" dirty="0" smtClean="0">
              <a:latin typeface="Times New Roman"/>
              <a:ea typeface="Times New Roman"/>
            </a:endParaRPr>
          </a:p>
          <a:p>
            <a:pPr lvl="0"/>
            <a:r>
              <a:rPr lang="ru-RU" sz="1200" b="1" kern="15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</a:t>
            </a:r>
            <a:r>
              <a:rPr lang="ru-RU" sz="1200" b="1" kern="150">
                <a:solidFill>
                  <a:prstClr val="black"/>
                </a:solidFill>
                <a:latin typeface="Times New Roman"/>
                <a:ea typeface="Times New Roman"/>
              </a:rPr>
              <a:t>.  </a:t>
            </a:r>
            <a:r>
              <a:rPr lang="ru-RU" sz="1200" b="1" kern="150" smtClean="0">
                <a:solidFill>
                  <a:prstClr val="black"/>
                </a:solidFill>
                <a:latin typeface="Times New Roman"/>
                <a:ea typeface="Times New Roman"/>
              </a:rPr>
              <a:t>Майское</a:t>
            </a:r>
            <a:r>
              <a:rPr lang="ru-RU" sz="1200" b="1" kern="150" dirty="0" smtClean="0">
                <a:solidFill>
                  <a:prstClr val="black"/>
                </a:solidFill>
                <a:latin typeface="Times New Roman"/>
                <a:ea typeface="Times New Roman"/>
              </a:rPr>
              <a:t>, </a:t>
            </a:r>
            <a:r>
              <a:rPr lang="ru-RU" sz="1200" b="1" kern="150" dirty="0" smtClean="0">
                <a:latin typeface="Times New Roman"/>
                <a:ea typeface="Times New Roman"/>
              </a:rPr>
              <a:t>ул</a:t>
            </a:r>
            <a:r>
              <a:rPr lang="ru-RU" sz="1200" b="1" kern="150" dirty="0">
                <a:latin typeface="Times New Roman"/>
                <a:ea typeface="Times New Roman"/>
              </a:rPr>
              <a:t>. Пушкина, </a:t>
            </a:r>
            <a:endParaRPr lang="ru-RU" sz="1200" b="1" kern="150" dirty="0" smtClean="0">
              <a:latin typeface="Times New Roman"/>
              <a:ea typeface="Times New Roman"/>
            </a:endParaRPr>
          </a:p>
          <a:p>
            <a:pPr lvl="0"/>
            <a:r>
              <a:rPr lang="ru-RU" sz="1200" b="1" kern="150" dirty="0">
                <a:solidFill>
                  <a:prstClr val="black"/>
                </a:solidFill>
                <a:latin typeface="Times New Roman"/>
                <a:ea typeface="Times New Roman"/>
              </a:rPr>
              <a:t>с</a:t>
            </a:r>
            <a:r>
              <a:rPr lang="ru-RU" sz="1200" kern="150" dirty="0">
                <a:solidFill>
                  <a:prstClr val="black"/>
                </a:solidFill>
                <a:latin typeface="Times New Roman"/>
                <a:ea typeface="Times New Roman"/>
              </a:rPr>
              <a:t>. </a:t>
            </a:r>
            <a:r>
              <a:rPr lang="ru-RU" sz="1200" b="1" kern="15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Полевое</a:t>
            </a:r>
            <a:r>
              <a:rPr lang="ru-RU" sz="1200" b="1" dirty="0" smtClean="0">
                <a:solidFill>
                  <a:prstClr val="black"/>
                </a:solidFill>
              </a:rPr>
              <a:t>, </a:t>
            </a:r>
            <a:r>
              <a:rPr lang="ru-RU" sz="1200" b="1" kern="150" dirty="0" smtClean="0">
                <a:latin typeface="Times New Roman"/>
                <a:ea typeface="Times New Roman"/>
              </a:rPr>
              <a:t>ул</a:t>
            </a:r>
            <a:r>
              <a:rPr lang="ru-RU" sz="1200" b="1" kern="150" dirty="0">
                <a:latin typeface="Times New Roman"/>
                <a:ea typeface="Times New Roman"/>
              </a:rPr>
              <a:t>. Гагарина, </a:t>
            </a: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5050" y="480277"/>
            <a:ext cx="91440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поселения Джанкойского района Республики Крым за 2020 год </a:t>
            </a: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806" y="3256346"/>
            <a:ext cx="16700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3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67348"/>
              </p:ext>
            </p:extLst>
          </p:nvPr>
        </p:nvGraphicFramePr>
        <p:xfrm>
          <a:off x="1544410" y="1447800"/>
          <a:ext cx="9448801" cy="2501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67400"/>
                <a:gridCol w="1163379"/>
                <a:gridCol w="1198822"/>
                <a:gridCol w="1219200"/>
              </a:tblGrid>
              <a:tr h="274937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0">
                        <a:lnSpc>
                          <a:spcPct val="100000"/>
                        </a:lnSpc>
                      </a:pPr>
                      <a:r>
                        <a:rPr sz="14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41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spc="11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исполнениия</a:t>
                      </a:r>
                      <a:endParaRPr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39450"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r>
                        <a:rPr sz="16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15 335 572,00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16 838 373,12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110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190652">
                <a:tc>
                  <a:txBody>
                    <a:bodyPr/>
                    <a:lstStyle/>
                    <a:p>
                      <a:pPr marL="15240">
                        <a:lnSpc>
                          <a:spcPts val="1605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512379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 и неналоговые</a:t>
                      </a:r>
                      <a:r>
                        <a:rPr sz="1600" spc="-2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4 223 850,00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6 075 665,41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144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186681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Безвозмездные</a:t>
                      </a:r>
                      <a:r>
                        <a:rPr sz="16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поступления</a:t>
                      </a: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1E0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11 111 722,00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1E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10 762 707,71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CE1E0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1E0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10515600" y="1055914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64806" y="887598"/>
            <a:ext cx="2133600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lang="ru-RU" sz="1600"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600"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600" b="1" spc="-19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9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д</a:t>
            </a:r>
            <a:r>
              <a:rPr sz="1600" b="1" spc="-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</a:t>
            </a:r>
            <a:r>
              <a:rPr lang="ru-RU" sz="1600" b="1" spc="-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sz="1600" b="1" spc="-3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6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073560633"/>
              </p:ext>
            </p:extLst>
          </p:nvPr>
        </p:nvGraphicFramePr>
        <p:xfrm>
          <a:off x="3581400" y="3962400"/>
          <a:ext cx="4953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228600"/>
            <a:ext cx="81534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Майское сельское поселение Джанкойского района Республики Крым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14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8800" y="1295400"/>
            <a:ext cx="967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132840" algn="l"/>
                <a:tab pos="2632710" algn="l"/>
              </a:tabLs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Брошюра	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</a:t>
            </a:r>
            <a:r>
              <a:rPr lang="ru-RU" b="1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lang="ru-RU" b="1" spc="-5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г</a:t>
            </a:r>
            <a:r>
              <a:rPr lang="ru-RU" b="1" spc="-2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3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b="1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на	сектором по вопросам финансов и бухгалтерского учета администрации Майского сельского поселения Джанкойского района Республики Крым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71600" y="1941731"/>
            <a:ext cx="5638800" cy="365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Контактная</a:t>
            </a:r>
            <a:r>
              <a:rPr lang="ru-RU" sz="1600" b="1" spc="-7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информация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lvl="0"/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Администрация Майского сельского поселения  Джанкойского района Республики Крым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Адрес: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296173, </a:t>
            </a:r>
            <a:r>
              <a:rPr lang="ru-RU" sz="1600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Республика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Крым, Джанкойский р-н, </a:t>
            </a:r>
          </a:p>
          <a:p>
            <a:pPr marL="1587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lang="ru-RU" sz="1600" spc="-10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. Майское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, </a:t>
            </a:r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ул. Майская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,</a:t>
            </a:r>
            <a:r>
              <a:rPr lang="ru-RU" sz="1600" spc="4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5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4</a:t>
            </a:r>
          </a:p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Телефон: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(36562) 5</a:t>
            </a:r>
            <a:r>
              <a:rPr lang="ru-RU" sz="1600" spc="-1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-02-74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911225" lvl="0"/>
            <a:r>
              <a:rPr lang="ru-RU" sz="1600" b="1" spc="-1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Факс: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(36562) 3-02-74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E-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mail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: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2"/>
              </a:rPr>
              <a:t>majskoe_poselenie@mail.ru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91122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Режим</a:t>
            </a:r>
            <a:r>
              <a:rPr lang="ru-RU" sz="1600" b="1" spc="-9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работы: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5875" marR="2232660" lvl="0"/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Понедельник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-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пятница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с 8:00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до</a:t>
            </a:r>
            <a:r>
              <a:rPr lang="ru-RU" sz="1600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17:00  Перерыв с 12:00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до</a:t>
            </a:r>
            <a:r>
              <a:rPr lang="ru-RU" sz="1600" spc="-114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13:00</a:t>
            </a:r>
          </a:p>
          <a:p>
            <a:pPr marL="15875" lvl="0"/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Выходные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дни: суббота,</a:t>
            </a:r>
            <a:r>
              <a:rPr lang="ru-RU" sz="1600" spc="-3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1600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воскресенье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 marL="12700" marR="1935480" lvl="0">
              <a:lnSpc>
                <a:spcPct val="98700"/>
              </a:lnSpc>
              <a:spcBef>
                <a:spcPts val="919"/>
              </a:spcBef>
            </a:pP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Интернет сайт: </a:t>
            </a:r>
            <a:r>
              <a:rPr lang="en-US" sz="1600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http://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майское-</a:t>
            </a:r>
            <a:r>
              <a:rPr lang="ru-RU" sz="1600" b="1" spc="-5" dirty="0" err="1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сп.рф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  <a:hlinkClick r:id="rId3"/>
              </a:rPr>
              <a:t>/</a:t>
            </a:r>
            <a:endParaRPr lang="ru-RU" sz="1600" b="1" spc="-5" dirty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1941731"/>
            <a:ext cx="2362200" cy="293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4267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6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3200" y="782736"/>
            <a:ext cx="781177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н</a:t>
            </a:r>
            <a:r>
              <a:rPr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алоговы</a:t>
            </a: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неналоговых  </a:t>
            </a:r>
            <a:r>
              <a:rPr sz="3200" b="1" spc="-9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r>
              <a:rPr lang="ru-RU" sz="3200" b="1" spc="-9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4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331247"/>
              </p:ext>
            </p:extLst>
          </p:nvPr>
        </p:nvGraphicFramePr>
        <p:xfrm>
          <a:off x="1583871" y="1828800"/>
          <a:ext cx="9906000" cy="396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2934"/>
                <a:gridCol w="5454466"/>
                <a:gridCol w="1524000"/>
                <a:gridCol w="1219200"/>
                <a:gridCol w="1295400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0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578485"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03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lang="ru-RU" sz="1200" b="1" spc="11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r>
                        <a:rPr lang="ru-RU" sz="1400" b="1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0160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b="1" spc="-10" dirty="0" smtClean="0">
                          <a:latin typeface="Times New Roman"/>
                          <a:cs typeface="Times New Roman"/>
                        </a:rPr>
                        <a:t> и неналоговые </a:t>
                      </a:r>
                      <a:r>
                        <a:rPr sz="1600" b="1" spc="-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-2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spc="-20" dirty="0" smtClean="0">
                          <a:latin typeface="Times New Roman"/>
                          <a:cs typeface="Times New Roman"/>
                        </a:rPr>
                        <a:t>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4 223 850,00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6 075 665,41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143,9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9174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Налог на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600" spc="5" dirty="0">
                          <a:latin typeface="Times New Roman"/>
                          <a:cs typeface="Times New Roman"/>
                        </a:rPr>
                        <a:t>физических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лиц</a:t>
                      </a:r>
                      <a:r>
                        <a:rPr sz="1600" spc="-125" dirty="0">
                          <a:latin typeface="Times New Roman"/>
                          <a:cs typeface="Times New Roman"/>
                        </a:rPr>
                        <a:t> 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725 300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836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461,43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115,0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27138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Единый сельскохозяйственный налог </a:t>
                      </a:r>
                      <a:endParaRPr lang="ru-RU" sz="1600" spc="-5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325 440,00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325 447,59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29315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97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Земельный налог с организаций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49 220,00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49 226,85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329315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97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Земельный налог с физических лиц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1 120 040,00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1 254 282,24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111,5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40787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Доходы, получаемые в виде арендной платы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858 224,00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1 097 768,00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128,0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Прочие неналоговые доходы</a:t>
                      </a: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1 145 626,00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2 512 479,30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219,3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134600" y="1524000"/>
            <a:ext cx="9931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7200" y="816059"/>
            <a:ext cx="2209800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д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оходов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05000" y="914400"/>
            <a:ext cx="9525000" cy="7559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400" b="1" spc="-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</a:t>
            </a:r>
            <a:r>
              <a:rPr sz="2400" b="1" spc="-4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spc="17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spc="16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400" b="1" spc="15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b="1" spc="-14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17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исполнения налоговых и неналоговых доходов по  по годам</a:t>
            </a:r>
            <a:endParaRPr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76600" y="413942"/>
            <a:ext cx="5638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</a:t>
            </a:r>
            <a:r>
              <a:rPr lang="ru-RU"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неналоговые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 rot="10800000" flipV="1">
            <a:off x="8693473" y="1633589"/>
            <a:ext cx="1345563" cy="3687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14400" y="1462824"/>
            <a:ext cx="2235709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д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оходов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152578953"/>
              </p:ext>
            </p:extLst>
          </p:nvPr>
        </p:nvGraphicFramePr>
        <p:xfrm>
          <a:off x="3352800" y="1752600"/>
          <a:ext cx="5715000" cy="419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70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0400" y="408492"/>
            <a:ext cx="57927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1200" y="914400"/>
            <a:ext cx="94488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исполнения налоговых и неналоговых доходов за 2020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5639" y="1412292"/>
            <a:ext cx="2181226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оходов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3901225639"/>
              </p:ext>
            </p:extLst>
          </p:nvPr>
        </p:nvGraphicFramePr>
        <p:xfrm>
          <a:off x="1447800" y="1676400"/>
          <a:ext cx="10134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236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>
                <a:solidFill>
                  <a:srgbClr val="FEFFFF"/>
                </a:solidFill>
                <a:latin typeface="Arial"/>
                <a:cs typeface="Arial"/>
              </a:rPr>
              <a:t>6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14525" y="838200"/>
            <a:ext cx="9525000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</a:t>
            </a:r>
            <a:r>
              <a:rPr sz="3200" b="1" spc="-8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езвозмездны</a:t>
            </a:r>
            <a:r>
              <a:rPr lang="ru-RU" sz="3200" b="1" spc="-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-2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</a:t>
            </a: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в 2020 году </a:t>
            </a:r>
            <a:endParaRPr sz="3200" b="1" spc="-95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690662"/>
              </p:ext>
            </p:extLst>
          </p:nvPr>
        </p:nvGraphicFramePr>
        <p:xfrm>
          <a:off x="1371600" y="2209800"/>
          <a:ext cx="9829800" cy="34994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7966"/>
                <a:gridCol w="3960234"/>
                <a:gridCol w="1752600"/>
                <a:gridCol w="1828800"/>
                <a:gridCol w="1600200"/>
              </a:tblGrid>
              <a:tr h="3302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63182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sz="1200" b="1" spc="-185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04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63182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8775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095" marR="108585" indent="-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095" marR="108585" indent="-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исполнения</a:t>
                      </a:r>
                      <a:endParaRPr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11 111 722,00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10 762 707,71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96,9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7190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24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Дотации</a:t>
                      </a: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2 562 201,00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2 562 201,00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Субсидии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8 077 004,00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7 727 989,71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95,7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3.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-10" dirty="0" smtClean="0">
                          <a:latin typeface="Times New Roman"/>
                          <a:cs typeface="Times New Roman"/>
                        </a:rPr>
                        <a:t>Субвенции</a:t>
                      </a:r>
                      <a:endParaRPr lang="ru-RU" sz="1600" spc="-10" dirty="0" smtClean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226 545,00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226 545,00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4.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Иные межбюджетные трансферты</a:t>
                      </a: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195 972,00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195 972,00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7E7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Прочие безвозмездные поступления</a:t>
                      </a: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50 000,00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50 000,00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506075" y="186726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800" y="1431884"/>
            <a:ext cx="2257426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д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оходов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1200" y="555660"/>
            <a:ext cx="9372601" cy="11214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исполнения б</a:t>
            </a:r>
            <a:r>
              <a:rPr sz="3200" b="1" spc="-8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езвозмездны</a:t>
            </a:r>
            <a:r>
              <a:rPr lang="ru-RU" sz="3200" b="1" spc="-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-28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</a:t>
            </a: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по годам</a:t>
            </a:r>
            <a:endParaRPr sz="3200" b="1" spc="-95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8600" y="1143000"/>
            <a:ext cx="2286000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 д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оходов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667493201"/>
              </p:ext>
            </p:extLst>
          </p:nvPr>
        </p:nvGraphicFramePr>
        <p:xfrm>
          <a:off x="2514600" y="1600200"/>
          <a:ext cx="73152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0" y="589002"/>
            <a:ext cx="97536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исполнения расходов</a:t>
            </a:r>
            <a:r>
              <a:rPr lang="ru-RU" sz="2400" b="1" spc="-13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2020 год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lang="ru-RU" sz="2000" dirty="0" smtClean="0">
              <a:solidFill>
                <a:srgbClr val="FE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284247"/>
              </p:ext>
            </p:extLst>
          </p:nvPr>
        </p:nvGraphicFramePr>
        <p:xfrm>
          <a:off x="1232217" y="1692390"/>
          <a:ext cx="9515475" cy="44113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2565"/>
                <a:gridCol w="4360910"/>
                <a:gridCol w="1600200"/>
                <a:gridCol w="1600200"/>
                <a:gridCol w="1371600"/>
              </a:tblGrid>
              <a:tr h="20890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667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4460" marR="10477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4460" marR="10477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исполнения</a:t>
                      </a:r>
                      <a:endParaRPr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AE5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01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16 956 166,34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16 603 041,57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98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11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284596">
                <a:tc>
                  <a:txBody>
                    <a:bodyPr/>
                    <a:lstStyle/>
                    <a:p>
                      <a:pPr marL="11430" algn="ctr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3 570 092,00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3 566 678,95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1582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оборона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  <a:p>
                      <a:pPr marL="15875">
                        <a:lnSpc>
                          <a:spcPts val="160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1605"/>
                        </a:lnSpc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224 655,00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224 655,00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188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1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экономика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223 000,00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223 000,00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Жилищно-коммунальное</a:t>
                      </a:r>
                      <a:r>
                        <a:rPr lang="ru-RU" sz="14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9 059 230,04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8 709 518,54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1319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</a:p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15 190,00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15 190,00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-3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Культура,</a:t>
                      </a:r>
                      <a:r>
                        <a:rPr kumimoji="0" lang="ru-RU" sz="1400" b="0" i="0" u="none" strike="noStrike" kern="0" cap="none" spc="2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kumimoji="0" lang="ru-RU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2 784 353,00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2784 353,00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78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политика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33 153,60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33 153,60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478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1 046 492,70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1 046 492,48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753600" y="1420558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7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905114"/>
            <a:ext cx="2105026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lang="ru-RU" sz="1600" b="1" spc="-3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735493"/>
            <a:ext cx="93726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исполнения расходов</a:t>
            </a:r>
            <a:r>
              <a:rPr lang="ru-RU" sz="2400" b="1" spc="-13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2020 год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1000" y="1371600"/>
            <a:ext cx="2257426" cy="534121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sz="1600" b="1" spc="-120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600" b="1" spc="-195" dirty="0" smtClean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9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расходов</a:t>
            </a:r>
            <a:r>
              <a:rPr lang="ru-RU" sz="1600" b="1" spc="-3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pc="5" dirty="0">
                <a:solidFill>
                  <a:srgbClr val="CFE2E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600" b="1" dirty="0">
              <a:solidFill>
                <a:srgbClr val="CFE2E7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671012071"/>
              </p:ext>
            </p:extLst>
          </p:nvPr>
        </p:nvGraphicFramePr>
        <p:xfrm>
          <a:off x="2895600" y="1676400"/>
          <a:ext cx="5715000" cy="511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68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2369</TotalTime>
  <Words>1645</Words>
  <Application>Microsoft Office PowerPoint</Application>
  <PresentationFormat>Произвольный</PresentationFormat>
  <Paragraphs>483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Исполнение бюджета Майского сельского поселения Джанкойского района Республики Крым за 2020  год  </vt:lpstr>
      <vt:lpstr>Исполнение доходов бюджета Майского сельского поселения Джанкойского района Республики Крым за 2020 год </vt:lpstr>
      <vt:lpstr>Исполнение налоговых и неналоговых  доходов</vt:lpstr>
      <vt:lpstr>Налоговые  и неналоговые доходы</vt:lpstr>
      <vt:lpstr>Налоговые и неналоговые  доходы</vt:lpstr>
      <vt:lpstr>Исполнение безвозмездных поступлений в 2020 году </vt:lpstr>
      <vt:lpstr>Динамика исполнения безвозмездных поступлений по годам</vt:lpstr>
      <vt:lpstr>Динамика исполнения расходов бюджета Майского сельского поселения Джанкойского района Республики Крым за 2020 год</vt:lpstr>
      <vt:lpstr>Динамика исполнения расходов бюджета Майского сельского поселения Джанкойского района Республики Крым за 2020 год</vt:lpstr>
      <vt:lpstr>Исполнение расходов бюджета по разделам и  подразделам функциональной классификации</vt:lpstr>
      <vt:lpstr>Исполнение расходов бюджета по разделам и  подразделам функциональной  классификации</vt:lpstr>
      <vt:lpstr>Исполнение  расходов бюджета по разделам и  подразделам функциональной классификации</vt:lpstr>
      <vt:lpstr>Исполнение  расходов бюджета по разделам и  подразделам функциональной классификации</vt:lpstr>
      <vt:lpstr>Итоги реализации муниципальных программ  в 2020 году</vt:lpstr>
      <vt:lpstr>Итоги реализации муниципальных программ  в 2020 году</vt:lpstr>
      <vt:lpstr>Итоги реализации муниципальных программ  в 2020 году</vt:lpstr>
      <vt:lpstr>Итоги реализации муниципальных программ  в 2020 году</vt:lpstr>
      <vt:lpstr>Итоги реализации муниципальных программ  в 2020 году</vt:lpstr>
      <vt:lpstr>Итоги реализации муниципальных программ  в 2020 году</vt:lpstr>
      <vt:lpstr>Муниципальное образование Майское сельское поселение Джанкойского района Республики Крым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Клязника Наталия</dc:creator>
  <cp:lastModifiedBy>user</cp:lastModifiedBy>
  <cp:revision>494</cp:revision>
  <dcterms:created xsi:type="dcterms:W3CDTF">2018-08-01T14:05:50Z</dcterms:created>
  <dcterms:modified xsi:type="dcterms:W3CDTF">2021-04-30T12:41:17Z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2018-01-15T00:00:00Z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2018-08-01T00:00:00Z</vt:filetime>
  </property>
</Properties>
</file>